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457" r:id="rId3"/>
    <p:sldId id="494" r:id="rId4"/>
    <p:sldId id="484" r:id="rId5"/>
    <p:sldId id="455" r:id="rId6"/>
    <p:sldId id="518" r:id="rId7"/>
    <p:sldId id="511" r:id="rId8"/>
    <p:sldId id="1111" r:id="rId9"/>
    <p:sldId id="516" r:id="rId10"/>
    <p:sldId id="517" r:id="rId11"/>
    <p:sldId id="267" r:id="rId12"/>
    <p:sldId id="268" r:id="rId13"/>
    <p:sldId id="429" r:id="rId14"/>
    <p:sldId id="27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953"/>
    <a:srgbClr val="003946"/>
    <a:srgbClr val="315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5"/>
    <p:restoredTop sz="94660"/>
  </p:normalViewPr>
  <p:slideViewPr>
    <p:cSldViewPr snapToGrid="0" snapToObjects="1">
      <p:cViewPr varScale="1">
        <p:scale>
          <a:sx n="63" d="100"/>
          <a:sy n="63" d="100"/>
        </p:scale>
        <p:origin x="82"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7488E-7CC6-467E-BD89-EF1B203EC040}" type="datetimeFigureOut">
              <a:rPr lang="sv-SE" smtClean="0"/>
              <a:t>2019-05-23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5B1A0-ECAF-4B0B-97C0-3051B23D84F8}" type="slidenum">
              <a:rPr lang="sv-SE" smtClean="0"/>
              <a:t>‹#›</a:t>
            </a:fld>
            <a:endParaRPr lang="sv-SE"/>
          </a:p>
        </p:txBody>
      </p:sp>
    </p:spTree>
    <p:extLst>
      <p:ext uri="{BB962C8B-B14F-4D97-AF65-F5344CB8AC3E}">
        <p14:creationId xmlns:p14="http://schemas.microsoft.com/office/powerpoint/2010/main" val="240183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GB" baseline="0" noProof="0" dirty="0"/>
              <a:t>! </a:t>
            </a:r>
            <a:r>
              <a:rPr lang="en-GB" baseline="0" noProof="0" dirty="0" err="1"/>
              <a:t>Samverkan</a:t>
            </a:r>
            <a:r>
              <a:rPr lang="en-GB" baseline="0" noProof="0" dirty="0"/>
              <a:t> </a:t>
            </a:r>
            <a:r>
              <a:rPr lang="en-GB" baseline="0" noProof="0" dirty="0" err="1"/>
              <a:t>inom</a:t>
            </a:r>
            <a:r>
              <a:rPr lang="en-GB" baseline="0" noProof="0" dirty="0"/>
              <a:t> </a:t>
            </a:r>
            <a:r>
              <a:rPr lang="en-GB" baseline="0" noProof="0" dirty="0" err="1"/>
              <a:t>trippel</a:t>
            </a:r>
            <a:r>
              <a:rPr lang="en-GB" baseline="0" noProof="0" dirty="0"/>
              <a:t> helix </a:t>
            </a:r>
            <a:r>
              <a:rPr lang="en-GB" baseline="0" noProof="0" dirty="0" err="1"/>
              <a:t>avgörande</a:t>
            </a:r>
            <a:r>
              <a:rPr lang="en-GB" baseline="0" noProof="0" dirty="0"/>
              <a:t> </a:t>
            </a:r>
            <a:r>
              <a:rPr lang="en-GB" baseline="0" noProof="0" dirty="0" err="1"/>
              <a:t>för</a:t>
            </a:r>
            <a:r>
              <a:rPr lang="en-GB" baseline="0" noProof="0" dirty="0"/>
              <a:t> </a:t>
            </a:r>
            <a:r>
              <a:rPr lang="en-GB" baseline="0" noProof="0" dirty="0" err="1"/>
              <a:t>att</a:t>
            </a:r>
            <a:r>
              <a:rPr lang="en-GB" baseline="0" noProof="0" dirty="0"/>
              <a:t> </a:t>
            </a:r>
            <a:r>
              <a:rPr lang="en-GB" baseline="0" noProof="0" dirty="0" err="1"/>
              <a:t>lyckas</a:t>
            </a:r>
            <a:r>
              <a:rPr lang="en-GB" baseline="0" noProof="0" dirty="0"/>
              <a:t> </a:t>
            </a:r>
            <a:r>
              <a:rPr lang="en-GB" baseline="0" noProof="0" dirty="0" err="1"/>
              <a:t>få</a:t>
            </a:r>
            <a:r>
              <a:rPr lang="en-GB" baseline="0" noProof="0" dirty="0"/>
              <a:t> manga </a:t>
            </a:r>
            <a:r>
              <a:rPr lang="en-GB" baseline="0" noProof="0" dirty="0" err="1"/>
              <a:t>att</a:t>
            </a:r>
            <a:r>
              <a:rPr lang="en-GB" baseline="0" noProof="0" dirty="0"/>
              <a:t> </a:t>
            </a:r>
            <a:r>
              <a:rPr lang="en-GB" baseline="0" noProof="0" dirty="0" err="1"/>
              <a:t>dra</a:t>
            </a:r>
            <a:r>
              <a:rPr lang="en-GB" baseline="0" noProof="0" dirty="0"/>
              <a:t> </a:t>
            </a:r>
            <a:r>
              <a:rPr lang="en-GB" baseline="0" noProof="0" dirty="0" err="1"/>
              <a:t>åt</a:t>
            </a:r>
            <a:r>
              <a:rPr lang="en-GB" baseline="0" noProof="0" dirty="0"/>
              <a:t> </a:t>
            </a:r>
            <a:r>
              <a:rPr lang="en-GB" baseline="0" noProof="0" dirty="0" err="1"/>
              <a:t>samma</a:t>
            </a:r>
            <a:r>
              <a:rPr lang="en-GB" baseline="0" noProof="0" dirty="0"/>
              <a:t> hall </a:t>
            </a:r>
            <a:r>
              <a:rPr lang="en-GB" baseline="0" noProof="0" dirty="0" err="1"/>
              <a:t>för</a:t>
            </a:r>
            <a:r>
              <a:rPr lang="en-GB" baseline="0" noProof="0" dirty="0"/>
              <a:t> </a:t>
            </a:r>
            <a:r>
              <a:rPr lang="en-GB" baseline="0" noProof="0" dirty="0" err="1"/>
              <a:t>att</a:t>
            </a:r>
            <a:r>
              <a:rPr lang="en-GB" baseline="0" noProof="0" dirty="0"/>
              <a:t> </a:t>
            </a:r>
            <a:r>
              <a:rPr lang="en-GB" baseline="0" noProof="0" dirty="0" err="1"/>
              <a:t>lyckas</a:t>
            </a:r>
            <a:r>
              <a:rPr lang="en-GB" baseline="0" noProof="0" dirty="0"/>
              <a:t>. Man </a:t>
            </a:r>
            <a:r>
              <a:rPr lang="en-GB" baseline="0" noProof="0" dirty="0" err="1"/>
              <a:t>lyckas</a:t>
            </a:r>
            <a:r>
              <a:rPr lang="en-GB" baseline="0" noProof="0" dirty="0"/>
              <a:t> </a:t>
            </a:r>
            <a:r>
              <a:rPr lang="en-GB" baseline="0" noProof="0" dirty="0" err="1"/>
              <a:t>tillsammans</a:t>
            </a:r>
            <a:r>
              <a:rPr lang="en-GB" baseline="0" noProof="0" dirty="0"/>
              <a:t> </a:t>
            </a:r>
            <a:r>
              <a:rPr lang="en-GB" baseline="0" noProof="0" dirty="0" err="1"/>
              <a:t>identfiera</a:t>
            </a:r>
            <a:r>
              <a:rPr lang="en-GB" baseline="0" noProof="0" dirty="0"/>
              <a:t> </a:t>
            </a:r>
            <a:r>
              <a:rPr lang="en-GB" baseline="0" noProof="0" dirty="0" err="1"/>
              <a:t>utmaningarna</a:t>
            </a:r>
            <a:r>
              <a:rPr lang="en-GB" baseline="0" noProof="0" dirty="0"/>
              <a:t> </a:t>
            </a:r>
            <a:r>
              <a:rPr lang="en-GB" baseline="0" noProof="0" dirty="0" err="1"/>
              <a:t>för</a:t>
            </a:r>
            <a:r>
              <a:rPr lang="en-GB" baseline="0" noProof="0" dirty="0"/>
              <a:t> respective </a:t>
            </a:r>
            <a:r>
              <a:rPr lang="en-GB" baseline="0" noProof="0" dirty="0" err="1"/>
              <a:t>område</a:t>
            </a:r>
            <a:r>
              <a:rPr lang="en-GB" baseline="0" noProof="0" dirty="0"/>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Detta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Är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aktörerna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bakom</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Smartare</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Elektroniksystem</a:t>
            </a:r>
            <a:r>
              <a:rPr kumimoji="0" lang="en-GB" sz="1200" b="0" i="0" u="none" strike="noStrike" kern="1200" cap="none" spc="0" normalizeH="0" baseline="0" noProof="0" dirty="0">
                <a:ln>
                  <a:noFill/>
                </a:ln>
                <a:solidFill>
                  <a:prstClr val="black"/>
                </a:solidFill>
                <a:effectLst/>
                <a:uLnTx/>
                <a:uFillTx/>
                <a:latin typeface="+mn-lt"/>
                <a:ea typeface="+mn-ea"/>
                <a:cs typeface="+mn-cs"/>
              </a:rPr>
              <a:t> plus ca </a:t>
            </a:r>
            <a:r>
              <a:rPr kumimoji="0" lang="en-GB" sz="1200" b="0" i="0" u="none" strike="noStrike" kern="1200" cap="none" spc="0" normalizeH="0" baseline="0" noProof="0" dirty="0" err="1">
                <a:ln>
                  <a:noFill/>
                </a:ln>
                <a:solidFill>
                  <a:prstClr val="black"/>
                </a:solidFill>
                <a:effectLst/>
                <a:uLnTx/>
                <a:uFillTx/>
                <a:latin typeface="+mn-lt"/>
                <a:ea typeface="+mn-ea"/>
                <a:cs typeface="+mn-cs"/>
              </a:rPr>
              <a:t>ytterligare</a:t>
            </a:r>
            <a:r>
              <a:rPr kumimoji="0" lang="en-GB" sz="1200" b="0" i="0" u="none" strike="noStrike" kern="1200" cap="none" spc="0" normalizeH="0" baseline="0" noProof="0" dirty="0">
                <a:ln>
                  <a:noFill/>
                </a:ln>
                <a:solidFill>
                  <a:prstClr val="black"/>
                </a:solidFill>
                <a:effectLst/>
                <a:uLnTx/>
                <a:uFillTx/>
                <a:latin typeface="+mn-lt"/>
                <a:ea typeface="+mn-ea"/>
                <a:cs typeface="+mn-cs"/>
              </a:rPr>
              <a:t> 100 </a:t>
            </a:r>
            <a:r>
              <a:rPr kumimoji="0" lang="en-GB" sz="1200" b="0" i="0" u="none" strike="noStrike" kern="1200" cap="none" spc="0" normalizeH="0" baseline="0" noProof="0" dirty="0" err="1">
                <a:ln>
                  <a:noFill/>
                </a:ln>
                <a:solidFill>
                  <a:prstClr val="black"/>
                </a:solidFill>
                <a:effectLst/>
                <a:uLnTx/>
                <a:uFillTx/>
                <a:latin typeface="+mn-lt"/>
                <a:ea typeface="+mn-ea"/>
                <a:cs typeface="+mn-cs"/>
              </a:rPr>
              <a:t>svenska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företag</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som</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var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inbjudna</a:t>
            </a:r>
            <a:r>
              <a:rPr kumimoji="0" lang="en-GB" sz="1200" b="0" i="0" u="none" strike="noStrike" kern="1200" cap="none" spc="0" normalizeH="0" baseline="0" noProof="0" dirty="0">
                <a:ln>
                  <a:noFill/>
                </a:ln>
                <a:solidFill>
                  <a:prstClr val="black"/>
                </a:solidFill>
                <a:effectLst/>
                <a:uLnTx/>
                <a:uFillTx/>
                <a:latin typeface="+mn-lt"/>
                <a:ea typeface="+mn-ea"/>
                <a:cs typeface="+mn-cs"/>
              </a:rPr>
              <a:t> till WS </a:t>
            </a:r>
            <a:r>
              <a:rPr kumimoji="0" lang="en-GB" sz="1200" b="0" i="0" u="none" strike="noStrike" kern="1200" cap="none" spc="0" normalizeH="0" baseline="0" noProof="0" dirty="0" err="1">
                <a:ln>
                  <a:noFill/>
                </a:ln>
                <a:solidFill>
                  <a:prstClr val="black"/>
                </a:solidFill>
                <a:effectLst/>
                <a:uLnTx/>
                <a:uFillTx/>
                <a:latin typeface="+mn-lt"/>
                <a:ea typeface="+mn-ea"/>
                <a:cs typeface="+mn-cs"/>
              </a:rPr>
              <a:t>och</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på</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andra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sätt</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diskuterade</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utmaningar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för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branschen</a:t>
            </a:r>
            <a:r>
              <a:rPr kumimoji="0" lang="en-GB" sz="1200" b="0" i="0" u="none" strike="noStrike" kern="1200" cap="none" spc="0" normalizeH="0" baseline="0" noProof="0" dirty="0">
                <a:ln>
                  <a:noFill/>
                </a:ln>
                <a:solidFill>
                  <a:prstClr val="black"/>
                </a:solidFill>
                <a:effectLst/>
                <a:uLnTx/>
                <a:uFillTx/>
                <a:latin typeface="+mn-lt"/>
                <a:ea typeface="+mn-ea"/>
                <a:cs typeface="+mn-cs"/>
              </a:rPr>
              <a:t>.</a:t>
            </a:r>
            <a:endParaRPr lang="en-GB" noProof="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E3FC0-BB8A-0E4D-B804-1690EE7DAFA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53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79375" y="739775"/>
            <a:ext cx="6577013" cy="3700463"/>
          </a:xfrm>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10"/>
          </p:nvPr>
        </p:nvSpPr>
        <p:spPr/>
        <p:txBody>
          <a:bodyPr/>
          <a:lstStyle/>
          <a:p>
            <a:fld id="{048E3FC0-BB8A-0E4D-B804-1690EE7DAFA0}" type="slidenum">
              <a:rPr lang="sv-SE" smtClean="0"/>
              <a:pPr/>
              <a:t>3</a:t>
            </a:fld>
            <a:endParaRPr lang="sv-SE"/>
          </a:p>
        </p:txBody>
      </p:sp>
    </p:spTree>
    <p:extLst>
      <p:ext uri="{BB962C8B-B14F-4D97-AF65-F5344CB8AC3E}">
        <p14:creationId xmlns:p14="http://schemas.microsoft.com/office/powerpoint/2010/main" val="382420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E3FC0-BB8A-0E4D-B804-1690EE7DAFA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58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48E3FC0-BB8A-0E4D-B804-1690EE7DAFA0}" type="slidenum">
              <a:rPr lang="sv-SE" smtClean="0"/>
              <a:pPr/>
              <a:t>8</a:t>
            </a:fld>
            <a:endParaRPr lang="sv-SE"/>
          </a:p>
        </p:txBody>
      </p:sp>
    </p:spTree>
    <p:extLst>
      <p:ext uri="{BB962C8B-B14F-4D97-AF65-F5344CB8AC3E}">
        <p14:creationId xmlns:p14="http://schemas.microsoft.com/office/powerpoint/2010/main" val="297435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det gäller kompetensförsörjning så jobbar Smartare Elektroniksystem med aktiviteter inom hela utbildningssystemet. Ett program som Smartare Elektroniksystem drivs som ett projekt, dvs det finns ett slut i en inte allt för avlägsen framtid. Det viktiga med kompetensförsörjningsinsatserna är att de blir bestående över tid. Därför använder vi våra resurser för att initiera och utveckla insatser som sedan drivs av aktörer med ett nationellt uppdrag. På grundskolan handlar det om att öka intresset för naturvetenskap och teknik tillsammans med Tekniska museet. Tillsammans med NTA Skolutveckling tar vi fram läromedel i teknikämnet för högstadiet som ska synliggöra elektronikens möjligheter och samtidigt stötta det nya kravet på att lära ut programmering. Vi sitter med i skolverkets programråd för det enda gymnasieprogram där det idag går att läsa kurser i elektronik. Det gäller att vara på plats i rätt forum när gymnasieskolans läroplaner diskuteras. I den bästa av världar kan vi inte bara förhindra en ytterligare nedmontering av teknik och naturvetenskap i gymnasieskolan utan även vara med för att försöka återskapa utbildningar som är relevanta för branschen. </a:t>
            </a:r>
            <a:endParaRPr lang="en-GB" noProof="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E3FC0-BB8A-0E4D-B804-1690EE7DAFA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99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48E3FC0-BB8A-0E4D-B804-1690EE7DAFA0}" type="slidenum">
              <a:rPr lang="sv-SE" smtClean="0"/>
              <a:t>11</a:t>
            </a:fld>
            <a:endParaRPr lang="sv-SE"/>
          </a:p>
        </p:txBody>
      </p:sp>
    </p:spTree>
    <p:extLst>
      <p:ext uri="{BB962C8B-B14F-4D97-AF65-F5344CB8AC3E}">
        <p14:creationId xmlns:p14="http://schemas.microsoft.com/office/powerpoint/2010/main" val="327444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048E3FC0-BB8A-0E4D-B804-1690EE7DAFA0}" type="slidenum">
              <a:rPr lang="sv-SE" smtClean="0"/>
              <a:t>12</a:t>
            </a:fld>
            <a:endParaRPr lang="sv-SE"/>
          </a:p>
        </p:txBody>
      </p:sp>
    </p:spTree>
    <p:extLst>
      <p:ext uri="{BB962C8B-B14F-4D97-AF65-F5344CB8AC3E}">
        <p14:creationId xmlns:p14="http://schemas.microsoft.com/office/powerpoint/2010/main" val="33031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formatet för bakgrundsrubriken</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3864B9F-D415-1645-8BC8-A0A869AA2175}" type="datetimeFigureOut">
              <a:rPr lang="sv-SE" smtClean="0"/>
              <a:t>2019-05-23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214166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p:txBody>
          <a:bodyPr/>
          <a:lstStyle>
            <a:lvl1pPr marL="228600" indent="-228600">
              <a:buClr>
                <a:schemeClr val="accent1"/>
              </a:buClr>
              <a:buFont typeface="Wingdings" charset="2"/>
              <a:buChar char="§"/>
              <a:defRPr/>
            </a:lvl1pPr>
            <a:lvl2pPr marL="685800" indent="-22860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33864B9F-D415-1645-8BC8-A0A869AA2175}" type="datetimeFigureOut">
              <a:rPr lang="sv-SE" smtClean="0"/>
              <a:t>2019-05-23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95490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b="10755"/>
          <a:stretch/>
        </p:blipFill>
        <p:spPr>
          <a:xfrm>
            <a:off x="-39757" y="-16042"/>
            <a:ext cx="12260302" cy="6890084"/>
          </a:xfrm>
          <a:prstGeom prst="rect">
            <a:avLst/>
          </a:prstGeom>
        </p:spPr>
      </p:pic>
      <p:sp>
        <p:nvSpPr>
          <p:cNvPr id="2" name="Rubrik 1"/>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sv-SE" dirty="0"/>
              <a:t>Klicka här för att ändra formatet</a:t>
            </a:r>
          </a:p>
        </p:txBody>
      </p:sp>
      <p:sp>
        <p:nvSpPr>
          <p:cNvPr id="4" name="Platshållare för datum 3"/>
          <p:cNvSpPr>
            <a:spLocks noGrp="1"/>
          </p:cNvSpPr>
          <p:nvPr>
            <p:ph type="dt" sz="half" idx="10"/>
          </p:nvPr>
        </p:nvSpPr>
        <p:spPr/>
        <p:txBody>
          <a:bodyPr/>
          <a:lstStyle/>
          <a:p>
            <a:fld id="{33864B9F-D415-1645-8BC8-A0A869AA2175}" type="datetimeFigureOut">
              <a:rPr lang="sv-SE" smtClean="0"/>
              <a:t>2019-05-23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90122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formatet för bakgrundsrubriken</a:t>
            </a:r>
          </a:p>
        </p:txBody>
      </p:sp>
      <p:sp>
        <p:nvSpPr>
          <p:cNvPr id="3" name="Platshållare för innehåll 2"/>
          <p:cNvSpPr>
            <a:spLocks noGrp="1"/>
          </p:cNvSpPr>
          <p:nvPr>
            <p:ph sz="half" idx="1"/>
          </p:nvPr>
        </p:nvSpPr>
        <p:spPr>
          <a:xfrm>
            <a:off x="838200" y="2066192"/>
            <a:ext cx="5181600" cy="411077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200" y="2066192"/>
            <a:ext cx="5181600" cy="411077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33864B9F-D415-1645-8BC8-A0A869AA2175}" type="datetimeFigureOut">
              <a:rPr lang="sv-SE" smtClean="0"/>
              <a:t>2019-05-23</a:t>
            </a:fld>
            <a:endParaRPr lang="sv-SE"/>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68898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formatet för bakgrundsrubriken</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3864B9F-D415-1645-8BC8-A0A869AA2175}" type="datetimeFigureOut">
              <a:rPr lang="sv-SE" smtClean="0"/>
              <a:t>2019-05-23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5252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datum 2"/>
          <p:cNvSpPr>
            <a:spLocks noGrp="1"/>
          </p:cNvSpPr>
          <p:nvPr>
            <p:ph type="dt" sz="half" idx="10"/>
          </p:nvPr>
        </p:nvSpPr>
        <p:spPr/>
        <p:txBody>
          <a:bodyPr/>
          <a:lstStyle/>
          <a:p>
            <a:fld id="{33864B9F-D415-1645-8BC8-A0A869AA2175}" type="datetimeFigureOut">
              <a:rPr lang="sv-SE" smtClean="0"/>
              <a:t>2019-05-23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5501B9B-5B24-E148-8473-84AB1F21D2A3}" type="slidenum">
              <a:rPr lang="sv-SE" smtClean="0"/>
              <a:t>‹#›</a:t>
            </a:fld>
            <a:endParaRPr lang="sv-SE"/>
          </a:p>
        </p:txBody>
      </p:sp>
    </p:spTree>
    <p:extLst>
      <p:ext uri="{BB962C8B-B14F-4D97-AF65-F5344CB8AC3E}">
        <p14:creationId xmlns:p14="http://schemas.microsoft.com/office/powerpoint/2010/main" val="22083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864B9F-D415-1645-8BC8-A0A869AA2175}" type="datetimeFigureOut">
              <a:rPr lang="sv-SE" smtClean="0"/>
              <a:t>2019-05-23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5501B9B-5B24-E148-8473-84AB1F21D2A3}" type="slidenum">
              <a:rPr lang="sv-SE" smtClean="0"/>
              <a:t>‹#›</a:t>
            </a:fld>
            <a:endParaRPr lang="sv-SE" dirty="0"/>
          </a:p>
        </p:txBody>
      </p:sp>
    </p:spTree>
    <p:extLst>
      <p:ext uri="{BB962C8B-B14F-4D97-AF65-F5344CB8AC3E}">
        <p14:creationId xmlns:p14="http://schemas.microsoft.com/office/powerpoint/2010/main" val="67899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Avsnittsrubrik">
    <p:spTree>
      <p:nvGrpSpPr>
        <p:cNvPr id="1" name=""/>
        <p:cNvGrpSpPr/>
        <p:nvPr/>
      </p:nvGrpSpPr>
      <p:grpSpPr>
        <a:xfrm>
          <a:off x="0" y="0"/>
          <a:ext cx="0" cy="0"/>
          <a:chOff x="0" y="0"/>
          <a:chExt cx="0" cy="0"/>
        </a:xfrm>
      </p:grpSpPr>
      <p:pic>
        <p:nvPicPr>
          <p:cNvPr id="7" name="Bildobjekt 6" descr="design_colour_liggand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963084" y="2757185"/>
            <a:ext cx="10363200" cy="1362075"/>
          </a:xfrm>
        </p:spPr>
        <p:txBody>
          <a:bodyPr anchor="t"/>
          <a:lstStyle>
            <a:lvl1pPr algn="ctr">
              <a:defRPr sz="4000" b="1" cap="all">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0E97487E-51D4-3042-B396-B1035F2B6FF4}" type="datetimeFigureOut">
              <a:rPr lang="sv-SE" smtClean="0"/>
              <a:t>2019-05-23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A15549-0316-2046-B2DB-236DE2E86850}" type="slidenum">
              <a:rPr lang="sv-SE" smtClean="0"/>
              <a:t>‹#›</a:t>
            </a:fld>
            <a:endParaRPr lang="sv-SE"/>
          </a:p>
        </p:txBody>
      </p:sp>
    </p:spTree>
    <p:extLst>
      <p:ext uri="{BB962C8B-B14F-4D97-AF65-F5344CB8AC3E}">
        <p14:creationId xmlns:p14="http://schemas.microsoft.com/office/powerpoint/2010/main" val="139976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0">
            <a:extLst>
              <a:ext uri="{28A0092B-C50C-407E-A947-70E740481C1C}">
                <a14:useLocalDpi xmlns:a14="http://schemas.microsoft.com/office/drawing/2010/main" val="0"/>
              </a:ext>
            </a:extLst>
          </a:blip>
          <a:srcRect l="-4902" t="10062" r="4902" b="82257"/>
          <a:stretch/>
        </p:blipFill>
        <p:spPr>
          <a:xfrm>
            <a:off x="-637244" y="6279596"/>
            <a:ext cx="12829244" cy="620527"/>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FORMATET</a:t>
            </a:r>
          </a:p>
        </p:txBody>
      </p:sp>
      <p:sp>
        <p:nvSpPr>
          <p:cNvPr id="3" name="Platshållare för text 2"/>
          <p:cNvSpPr>
            <a:spLocks noGrp="1"/>
          </p:cNvSpPr>
          <p:nvPr>
            <p:ph type="body" idx="1"/>
          </p:nvPr>
        </p:nvSpPr>
        <p:spPr>
          <a:xfrm>
            <a:off x="838200" y="2066192"/>
            <a:ext cx="10515600" cy="412835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64B9F-D415-1645-8BC8-A0A869AA2175}" type="datetimeFigureOut">
              <a:rPr lang="sv-SE" smtClean="0"/>
              <a:t>2019-05-23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01B9B-5B24-E148-8473-84AB1F21D2A3}" type="slidenum">
              <a:rPr lang="sv-SE" smtClean="0"/>
              <a:t>‹#›</a:t>
            </a:fld>
            <a:endParaRPr lang="sv-SE" dirty="0"/>
          </a:p>
        </p:txBody>
      </p:sp>
      <p:sp>
        <p:nvSpPr>
          <p:cNvPr id="9" name="Platshållare för rubrik 1"/>
          <p:cNvSpPr txBox="1">
            <a:spLocks/>
          </p:cNvSpPr>
          <p:nvPr userDrawn="1"/>
        </p:nvSpPr>
        <p:spPr>
          <a:xfrm>
            <a:off x="9381393" y="6321722"/>
            <a:ext cx="2810608" cy="53627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1F667C"/>
                </a:solidFill>
                <a:latin typeface="Rockwell"/>
                <a:ea typeface="+mj-ea"/>
                <a:cs typeface="Rockwell"/>
              </a:defRPr>
            </a:lvl1pPr>
          </a:lstStyle>
          <a:p>
            <a:r>
              <a:rPr lang="sv-SE" sz="1200" b="0" dirty="0">
                <a:solidFill>
                  <a:schemeClr val="bg1"/>
                </a:solidFill>
              </a:rPr>
              <a:t>SMARTAREELEKTRONIKSYSTEM.SE</a:t>
            </a:r>
          </a:p>
        </p:txBody>
      </p:sp>
    </p:spTree>
    <p:extLst>
      <p:ext uri="{BB962C8B-B14F-4D97-AF65-F5344CB8AC3E}">
        <p14:creationId xmlns:p14="http://schemas.microsoft.com/office/powerpoint/2010/main" val="8422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3600" b="1" kern="1200">
          <a:solidFill>
            <a:schemeClr val="accent1"/>
          </a:solidFill>
          <a:latin typeface="Rockwell" charset="0"/>
          <a:ea typeface="Rockwell" charset="0"/>
          <a:cs typeface="Rockwel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850" y="1784838"/>
            <a:ext cx="10515600" cy="2777637"/>
          </a:xfrm>
        </p:spPr>
        <p:txBody>
          <a:bodyPr>
            <a:normAutofit/>
          </a:bodyPr>
          <a:lstStyle/>
          <a:p>
            <a:pPr algn="l"/>
            <a:r>
              <a:rPr lang="sv-SE" sz="7000" dirty="0"/>
              <a:t>Smartare Elektroniksystem</a:t>
            </a:r>
            <a:br>
              <a:rPr lang="sv-SE" sz="7000" dirty="0"/>
            </a:br>
            <a:r>
              <a:rPr lang="sv-SE" sz="4000" dirty="0"/>
              <a:t>Svensk Elektronik årsmöte 2019-05-23</a:t>
            </a:r>
          </a:p>
        </p:txBody>
      </p:sp>
      <p:grpSp>
        <p:nvGrpSpPr>
          <p:cNvPr id="5" name="Grupp 4">
            <a:extLst>
              <a:ext uri="{FF2B5EF4-FFF2-40B4-BE49-F238E27FC236}">
                <a16:creationId xmlns:a16="http://schemas.microsoft.com/office/drawing/2014/main" id="{DC88F188-CB0F-40F9-AC84-B7E11E32A742}"/>
              </a:ext>
            </a:extLst>
          </p:cNvPr>
          <p:cNvGrpSpPr/>
          <p:nvPr/>
        </p:nvGrpSpPr>
        <p:grpSpPr>
          <a:xfrm>
            <a:off x="4414088" y="265654"/>
            <a:ext cx="3363825" cy="1247059"/>
            <a:chOff x="2872495" y="818104"/>
            <a:chExt cx="3363825" cy="1247059"/>
          </a:xfrm>
        </p:grpSpPr>
        <p:sp>
          <p:nvSpPr>
            <p:cNvPr id="6" name="Rektangel 5">
              <a:extLst>
                <a:ext uri="{FF2B5EF4-FFF2-40B4-BE49-F238E27FC236}">
                  <a16:creationId xmlns:a16="http://schemas.microsoft.com/office/drawing/2014/main" id="{4F5C1237-83E1-47F0-9337-297AA326DDD4}"/>
                </a:ext>
              </a:extLst>
            </p:cNvPr>
            <p:cNvSpPr/>
            <p:nvPr/>
          </p:nvSpPr>
          <p:spPr>
            <a:xfrm>
              <a:off x="2872495" y="818104"/>
              <a:ext cx="3363825" cy="1247059"/>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pic>
          <p:nvPicPr>
            <p:cNvPr id="7" name="Bildobjekt 6" descr="Beskrivning: C:\Users\micke\AppData\Local\Microsoft\Windows\Temporary Internet Files\Content.Word\Ny bild.bmp">
              <a:extLst>
                <a:ext uri="{FF2B5EF4-FFF2-40B4-BE49-F238E27FC236}">
                  <a16:creationId xmlns:a16="http://schemas.microsoft.com/office/drawing/2014/main" id="{874476D7-F86E-45B8-9412-BCF74D12EB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4094" y="932231"/>
              <a:ext cx="3169866" cy="1031331"/>
            </a:xfrm>
            <a:prstGeom prst="rect">
              <a:avLst/>
            </a:prstGeom>
            <a:noFill/>
            <a:ln>
              <a:noFill/>
            </a:ln>
          </p:spPr>
        </p:pic>
      </p:grpSp>
      <p:pic>
        <p:nvPicPr>
          <p:cNvPr id="4" name="Bildobjekt 3">
            <a:extLst>
              <a:ext uri="{FF2B5EF4-FFF2-40B4-BE49-F238E27FC236}">
                <a16:creationId xmlns:a16="http://schemas.microsoft.com/office/drawing/2014/main" id="{84B9A763-92EB-4F34-8526-1E7455685A9D}"/>
              </a:ext>
            </a:extLst>
          </p:cNvPr>
          <p:cNvPicPr>
            <a:picLocks noChangeAspect="1"/>
          </p:cNvPicPr>
          <p:nvPr/>
        </p:nvPicPr>
        <p:blipFill>
          <a:blip r:embed="rId3"/>
          <a:stretch>
            <a:fillRect/>
          </a:stretch>
        </p:blipFill>
        <p:spPr>
          <a:xfrm>
            <a:off x="3567286" y="5712146"/>
            <a:ext cx="5181601" cy="770498"/>
          </a:xfrm>
          <a:prstGeom prst="rect">
            <a:avLst/>
          </a:prstGeom>
        </p:spPr>
      </p:pic>
      <p:sp>
        <p:nvSpPr>
          <p:cNvPr id="3" name="textruta 2">
            <a:extLst>
              <a:ext uri="{FF2B5EF4-FFF2-40B4-BE49-F238E27FC236}">
                <a16:creationId xmlns:a16="http://schemas.microsoft.com/office/drawing/2014/main" id="{68136AFD-72E1-4428-81D0-AF4B856A27C9}"/>
              </a:ext>
            </a:extLst>
          </p:cNvPr>
          <p:cNvSpPr txBox="1"/>
          <p:nvPr/>
        </p:nvSpPr>
        <p:spPr>
          <a:xfrm>
            <a:off x="730251" y="4657592"/>
            <a:ext cx="5703206" cy="523220"/>
          </a:xfrm>
          <a:prstGeom prst="rect">
            <a:avLst/>
          </a:prstGeom>
          <a:noFill/>
        </p:spPr>
        <p:txBody>
          <a:bodyPr wrap="square" rtlCol="0">
            <a:spAutoFit/>
          </a:bodyPr>
          <a:lstStyle/>
          <a:p>
            <a:r>
              <a:rPr lang="sv-SE" sz="2800" dirty="0">
                <a:solidFill>
                  <a:schemeClr val="bg1"/>
                </a:solidFill>
              </a:rPr>
              <a:t>Programchef Magnus Svensson</a:t>
            </a:r>
          </a:p>
        </p:txBody>
      </p:sp>
    </p:spTree>
    <p:extLst>
      <p:ext uri="{BB962C8B-B14F-4D97-AF65-F5344CB8AC3E}">
        <p14:creationId xmlns:p14="http://schemas.microsoft.com/office/powerpoint/2010/main" val="176821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8DCC-629E-46DE-A880-62187F504571}"/>
              </a:ext>
            </a:extLst>
          </p:cNvPr>
          <p:cNvSpPr>
            <a:spLocks noGrp="1"/>
          </p:cNvSpPr>
          <p:nvPr>
            <p:ph type="title"/>
          </p:nvPr>
        </p:nvSpPr>
        <p:spPr>
          <a:xfrm>
            <a:off x="838200" y="48133"/>
            <a:ext cx="10515600" cy="1325563"/>
          </a:xfrm>
        </p:spPr>
        <p:txBody>
          <a:bodyPr/>
          <a:lstStyle/>
          <a:p>
            <a:r>
              <a:rPr lang="sv-SE" dirty="0"/>
              <a:t>Spetskompetens</a:t>
            </a:r>
          </a:p>
        </p:txBody>
      </p:sp>
      <p:sp>
        <p:nvSpPr>
          <p:cNvPr id="3" name="Content Placeholder 2">
            <a:extLst>
              <a:ext uri="{FF2B5EF4-FFF2-40B4-BE49-F238E27FC236}">
                <a16:creationId xmlns:a16="http://schemas.microsoft.com/office/drawing/2014/main" id="{6E4A7A1D-8191-4838-A2BF-B34FFA175CBF}"/>
              </a:ext>
            </a:extLst>
          </p:cNvPr>
          <p:cNvSpPr>
            <a:spLocks noGrp="1"/>
          </p:cNvSpPr>
          <p:nvPr>
            <p:ph idx="1"/>
          </p:nvPr>
        </p:nvSpPr>
        <p:spPr/>
        <p:txBody>
          <a:bodyPr/>
          <a:lstStyle/>
          <a:p>
            <a:r>
              <a:rPr lang="sv-SE" dirty="0"/>
              <a:t>Utlysningar</a:t>
            </a:r>
          </a:p>
          <a:p>
            <a:endParaRPr lang="sv-SE" dirty="0"/>
          </a:p>
          <a:p>
            <a:endParaRPr lang="sv-SE" dirty="0"/>
          </a:p>
          <a:p>
            <a:r>
              <a:rPr lang="sv-SE" dirty="0"/>
              <a:t>Testbäddar</a:t>
            </a:r>
          </a:p>
          <a:p>
            <a:pPr lvl="1"/>
            <a:r>
              <a:rPr lang="sv-SE" dirty="0"/>
              <a:t>PEA Innovationskluster</a:t>
            </a:r>
          </a:p>
          <a:p>
            <a:pPr lvl="1"/>
            <a:r>
              <a:rPr lang="sv-SE" dirty="0"/>
              <a:t>Produktionscenter, utredning behov</a:t>
            </a:r>
          </a:p>
          <a:p>
            <a:pPr lvl="1"/>
            <a:r>
              <a:rPr lang="sv-SE" dirty="0">
                <a:solidFill>
                  <a:schemeClr val="bg1">
                    <a:lumMod val="65000"/>
                  </a:schemeClr>
                </a:solidFill>
              </a:rPr>
              <a:t>Antennsystem, </a:t>
            </a:r>
            <a:r>
              <a:rPr lang="sv-SE" dirty="0" err="1">
                <a:solidFill>
                  <a:schemeClr val="bg1">
                    <a:lumMod val="65000"/>
                  </a:schemeClr>
                </a:solidFill>
              </a:rPr>
              <a:t>Roadmap</a:t>
            </a:r>
            <a:endParaRPr lang="sv-SE" dirty="0">
              <a:solidFill>
                <a:schemeClr val="bg1">
                  <a:lumMod val="65000"/>
                </a:schemeClr>
              </a:solidFill>
            </a:endParaRPr>
          </a:p>
          <a:p>
            <a:endParaRPr lang="sv-SE" dirty="0"/>
          </a:p>
        </p:txBody>
      </p:sp>
      <p:pic>
        <p:nvPicPr>
          <p:cNvPr id="4" name="Picture 3">
            <a:extLst>
              <a:ext uri="{FF2B5EF4-FFF2-40B4-BE49-F238E27FC236}">
                <a16:creationId xmlns:a16="http://schemas.microsoft.com/office/drawing/2014/main" id="{F0EC1A42-F61B-4424-94B9-FB9D92FA91BB}"/>
              </a:ext>
            </a:extLst>
          </p:cNvPr>
          <p:cNvPicPr>
            <a:picLocks noChangeAspect="1"/>
          </p:cNvPicPr>
          <p:nvPr/>
        </p:nvPicPr>
        <p:blipFill>
          <a:blip r:embed="rId2"/>
          <a:stretch>
            <a:fillRect/>
          </a:stretch>
        </p:blipFill>
        <p:spPr>
          <a:xfrm>
            <a:off x="6661555" y="923327"/>
            <a:ext cx="5614949" cy="4502915"/>
          </a:xfrm>
          <a:prstGeom prst="rect">
            <a:avLst/>
          </a:prstGeom>
        </p:spPr>
      </p:pic>
    </p:spTree>
    <p:extLst>
      <p:ext uri="{BB962C8B-B14F-4D97-AF65-F5344CB8AC3E}">
        <p14:creationId xmlns:p14="http://schemas.microsoft.com/office/powerpoint/2010/main" val="27037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829994" y="818104"/>
            <a:ext cx="4485100" cy="1247059"/>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pic>
        <p:nvPicPr>
          <p:cNvPr id="3" name="Bildobjekt 2" descr="Beskrivning: C:\Users\micke\AppData\Local\Microsoft\Windows\Temporary Internet Files\Content.Word\Ny bild.bmp"/>
          <p:cNvPicPr/>
          <p:nvPr/>
        </p:nvPicPr>
        <p:blipFill>
          <a:blip r:embed="rId3">
            <a:extLst>
              <a:ext uri="{28A0092B-C50C-407E-A947-70E740481C1C}">
                <a14:useLocalDpi xmlns:a14="http://schemas.microsoft.com/office/drawing/2010/main" val="0"/>
              </a:ext>
            </a:extLst>
          </a:blip>
          <a:srcRect/>
          <a:stretch>
            <a:fillRect/>
          </a:stretch>
        </p:blipFill>
        <p:spPr bwMode="auto">
          <a:xfrm>
            <a:off x="3965459" y="932231"/>
            <a:ext cx="4226488" cy="1031331"/>
          </a:xfrm>
          <a:prstGeom prst="rect">
            <a:avLst/>
          </a:prstGeom>
          <a:noFill/>
          <a:ln>
            <a:noFill/>
          </a:ln>
        </p:spPr>
      </p:pic>
      <p:sp>
        <p:nvSpPr>
          <p:cNvPr id="7" name="Rubrik 1"/>
          <p:cNvSpPr>
            <a:spLocks noGrp="1"/>
          </p:cNvSpPr>
          <p:nvPr>
            <p:ph type="title"/>
          </p:nvPr>
        </p:nvSpPr>
        <p:spPr>
          <a:xfrm>
            <a:off x="373870" y="1673547"/>
            <a:ext cx="11326284" cy="1362075"/>
          </a:xfrm>
        </p:spPr>
        <p:txBody>
          <a:bodyPr>
            <a:normAutofit fontScale="90000"/>
          </a:bodyPr>
          <a:lstStyle/>
          <a:p>
            <a:br>
              <a:rPr lang="sv-SE" dirty="0"/>
            </a:br>
            <a:r>
              <a:rPr lang="sv-SE" sz="2000" cap="none" dirty="0">
                <a:latin typeface="+mn-lt"/>
              </a:rPr>
              <a:t>www.smartareelektroniksystem.se </a:t>
            </a:r>
            <a:br>
              <a:rPr lang="sv-SE" sz="2000" cap="none" dirty="0">
                <a:latin typeface="+mn-lt"/>
              </a:rPr>
            </a:br>
            <a:br>
              <a:rPr lang="sv-SE" dirty="0"/>
            </a:br>
            <a:endParaRPr lang="sv-SE" sz="2700" b="0" cap="non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578" y="5556972"/>
            <a:ext cx="9112249"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648511" y="3035622"/>
            <a:ext cx="11163188" cy="2246769"/>
          </a:xfrm>
          <a:prstGeom prst="rect">
            <a:avLst/>
          </a:prstGeom>
          <a:noFill/>
        </p:spPr>
        <p:txBody>
          <a:bodyPr wrap="square" rtlCol="0">
            <a:spAutoFit/>
          </a:bodyPr>
          <a:lstStyle/>
          <a:p>
            <a:pPr algn="ctr"/>
            <a:r>
              <a:rPr lang="en-US" sz="2800" dirty="0">
                <a:solidFill>
                  <a:schemeClr val="bg1"/>
                </a:solidFill>
              </a:rPr>
              <a:t>Thorbjörn ”TOBY” Ebefors,  </a:t>
            </a:r>
            <a:r>
              <a:rPr lang="en-US" sz="2800" dirty="0" err="1">
                <a:solidFill>
                  <a:schemeClr val="bg1"/>
                </a:solidFill>
              </a:rPr>
              <a:t>bitr</a:t>
            </a:r>
            <a:r>
              <a:rPr lang="en-US" sz="2800" dirty="0">
                <a:solidFill>
                  <a:schemeClr val="bg1"/>
                </a:solidFill>
              </a:rPr>
              <a:t>. </a:t>
            </a:r>
            <a:r>
              <a:rPr lang="en-US" sz="2800" dirty="0" err="1">
                <a:solidFill>
                  <a:schemeClr val="bg1"/>
                </a:solidFill>
              </a:rPr>
              <a:t>programchef</a:t>
            </a:r>
            <a:r>
              <a:rPr lang="en-US" sz="2800" dirty="0">
                <a:solidFill>
                  <a:schemeClr val="bg1"/>
                </a:solidFill>
              </a:rPr>
              <a:t> (from Q2’18), </a:t>
            </a:r>
            <a:br>
              <a:rPr lang="en-US" sz="2800" dirty="0">
                <a:solidFill>
                  <a:schemeClr val="bg1"/>
                </a:solidFill>
              </a:rPr>
            </a:br>
            <a:r>
              <a:rPr lang="en-US" sz="2800" dirty="0">
                <a:solidFill>
                  <a:schemeClr val="bg1"/>
                </a:solidFill>
              </a:rPr>
              <a:t>Responsibility: ECS’s Internationalization efforts</a:t>
            </a:r>
          </a:p>
          <a:p>
            <a:endParaRPr lang="en-US" sz="2800" dirty="0">
              <a:solidFill>
                <a:schemeClr val="bg1"/>
              </a:solidFill>
            </a:endParaRPr>
          </a:p>
          <a:p>
            <a:pPr algn="ctr"/>
            <a:r>
              <a:rPr lang="en-US" sz="2800" dirty="0">
                <a:solidFill>
                  <a:schemeClr val="bg1"/>
                </a:solidFill>
              </a:rPr>
              <a:t>Activities related to strengthen Swedish </a:t>
            </a:r>
          </a:p>
          <a:p>
            <a:pPr algn="ctr"/>
            <a:r>
              <a:rPr lang="en-US" sz="2800" dirty="0">
                <a:solidFill>
                  <a:schemeClr val="bg1"/>
                </a:solidFill>
              </a:rPr>
              <a:t>participation in Int’l (EU funded) consortium projects  </a:t>
            </a:r>
          </a:p>
        </p:txBody>
      </p:sp>
      <p:pic>
        <p:nvPicPr>
          <p:cNvPr id="2050" name="Picture 2" descr="C:\Users\thorbjorn.ebefors\Pictures\Thorbjörn-EBEFORS-Sil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811" y="375721"/>
            <a:ext cx="2237631" cy="259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6886" y="1568167"/>
            <a:ext cx="11326284" cy="1362075"/>
          </a:xfrm>
        </p:spPr>
        <p:txBody>
          <a:bodyPr>
            <a:normAutofit fontScale="90000"/>
          </a:bodyPr>
          <a:lstStyle/>
          <a:p>
            <a:r>
              <a:rPr lang="sv-SE" sz="4900" u="sng" dirty="0">
                <a:solidFill>
                  <a:srgbClr val="FFFF62"/>
                </a:solidFill>
                <a:latin typeface="+mn-lt"/>
              </a:rPr>
              <a:t>MISSION</a:t>
            </a:r>
            <a:r>
              <a:rPr lang="sv-SE" sz="4900" dirty="0">
                <a:solidFill>
                  <a:srgbClr val="FFFF62"/>
                </a:solidFill>
              </a:rPr>
              <a:t>:</a:t>
            </a:r>
            <a:br>
              <a:rPr lang="sv-SE" dirty="0"/>
            </a:br>
            <a:r>
              <a:rPr lang="en-US" dirty="0"/>
              <a:t>strengthen </a:t>
            </a:r>
            <a:br>
              <a:rPr lang="en-US" dirty="0"/>
            </a:br>
            <a:r>
              <a:rPr lang="en-US" dirty="0"/>
              <a:t>Swedish  ECS  companies participation in </a:t>
            </a:r>
            <a:br>
              <a:rPr lang="en-US" dirty="0"/>
            </a:br>
            <a:r>
              <a:rPr lang="en-US" dirty="0"/>
              <a:t>International (EU funded) projects</a:t>
            </a:r>
            <a:br>
              <a:rPr lang="en-US" dirty="0"/>
            </a:br>
            <a:br>
              <a:rPr lang="en-US" dirty="0"/>
            </a:br>
            <a:r>
              <a:rPr lang="en-US" dirty="0"/>
              <a:t>PROMOTE ECS projects to go Int’l</a:t>
            </a:r>
            <a:br>
              <a:rPr lang="en-US" dirty="0"/>
            </a:br>
            <a:br>
              <a:rPr lang="en-US" dirty="0"/>
            </a:br>
            <a:r>
              <a:rPr lang="en-US" sz="2200" dirty="0"/>
              <a:t>Based on Recommendation from </a:t>
            </a:r>
            <a:br>
              <a:rPr lang="en-US" sz="2200" dirty="0"/>
            </a:br>
            <a:r>
              <a:rPr lang="en-US" sz="2200" dirty="0" err="1"/>
              <a:t>Vinnova’s</a:t>
            </a:r>
            <a:r>
              <a:rPr lang="en-US" sz="2200" dirty="0"/>
              <a:t>  2017  ECS  SIP EVALUATION</a:t>
            </a:r>
            <a:br>
              <a:rPr lang="sv-SE" dirty="0"/>
            </a:br>
            <a:endParaRPr lang="sv-SE" sz="2700" b="0" cap="none" dirty="0"/>
          </a:p>
        </p:txBody>
      </p:sp>
    </p:spTree>
    <p:extLst>
      <p:ext uri="{BB962C8B-B14F-4D97-AF65-F5344CB8AC3E}">
        <p14:creationId xmlns:p14="http://schemas.microsoft.com/office/powerpoint/2010/main" val="321153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Kommande arrangemang</a:t>
            </a:r>
          </a:p>
        </p:txBody>
      </p:sp>
      <p:sp>
        <p:nvSpPr>
          <p:cNvPr id="3" name="Platshållare för innehåll 2"/>
          <p:cNvSpPr>
            <a:spLocks noGrp="1"/>
          </p:cNvSpPr>
          <p:nvPr>
            <p:ph sz="half" idx="1"/>
          </p:nvPr>
        </p:nvSpPr>
        <p:spPr>
          <a:xfrm>
            <a:off x="1981200" y="1600201"/>
            <a:ext cx="9272016" cy="4525963"/>
          </a:xfrm>
        </p:spPr>
        <p:txBody>
          <a:bodyPr>
            <a:normAutofit/>
          </a:bodyPr>
          <a:lstStyle/>
          <a:p>
            <a:r>
              <a:rPr lang="sv-SE" dirty="0"/>
              <a:t>Summit 12 september</a:t>
            </a:r>
          </a:p>
          <a:p>
            <a:r>
              <a:rPr lang="sv-SE" dirty="0"/>
              <a:t>Inspirationsdagar</a:t>
            </a:r>
          </a:p>
          <a:p>
            <a:pPr lvl="1"/>
            <a:r>
              <a:rPr lang="sv-SE" dirty="0"/>
              <a:t>9 oktober</a:t>
            </a:r>
          </a:p>
          <a:p>
            <a:pPr lvl="1"/>
            <a:r>
              <a:rPr lang="sv-SE" dirty="0"/>
              <a:t>19 november</a:t>
            </a:r>
          </a:p>
          <a:p>
            <a:r>
              <a:rPr lang="sv-SE" dirty="0"/>
              <a:t>Skapa internationella samarbeten</a:t>
            </a:r>
          </a:p>
          <a:p>
            <a:pPr lvl="1"/>
            <a:r>
              <a:rPr lang="sv-SE" dirty="0"/>
              <a:t>ECSEL Symposium, Bukarest 17-18 juni </a:t>
            </a:r>
          </a:p>
          <a:p>
            <a:pPr lvl="1"/>
            <a:r>
              <a:rPr lang="sv-SE" dirty="0"/>
              <a:t>ICT Proposers Day, Helsingfors 19-20 september</a:t>
            </a:r>
          </a:p>
          <a:p>
            <a:pPr lvl="1"/>
            <a:r>
              <a:rPr lang="sv-SE" dirty="0"/>
              <a:t>EFECS, Helsingfors 19-21 november</a:t>
            </a:r>
          </a:p>
          <a:p>
            <a:endParaRPr lang="sv-SE" dirty="0"/>
          </a:p>
          <a:p>
            <a:endParaRPr lang="sv-SE" dirty="0"/>
          </a:p>
          <a:p>
            <a:endParaRPr lang="sv-SE" dirty="0"/>
          </a:p>
          <a:p>
            <a:pPr marL="0" indent="0">
              <a:buNone/>
            </a:pPr>
            <a:endParaRPr lang="sv-SE" dirty="0"/>
          </a:p>
          <a:p>
            <a:endParaRPr lang="sv-SE" dirty="0"/>
          </a:p>
        </p:txBody>
      </p:sp>
    </p:spTree>
    <p:extLst>
      <p:ext uri="{BB962C8B-B14F-4D97-AF65-F5344CB8AC3E}">
        <p14:creationId xmlns:p14="http://schemas.microsoft.com/office/powerpoint/2010/main" val="307254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9088A1B-6245-411E-AC55-B5B70EEEA1B2}"/>
              </a:ext>
            </a:extLst>
          </p:cNvPr>
          <p:cNvSpPr txBox="1">
            <a:spLocks/>
          </p:cNvSpPr>
          <p:nvPr/>
        </p:nvSpPr>
        <p:spPr>
          <a:xfrm>
            <a:off x="1823452" y="1677410"/>
            <a:ext cx="8494713" cy="1362075"/>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6000" b="1" kern="1200">
                <a:solidFill>
                  <a:schemeClr val="bg1"/>
                </a:solidFill>
                <a:latin typeface="Rockwell" charset="0"/>
                <a:ea typeface="Rockwell" charset="0"/>
                <a:cs typeface="Rockwell" charset="0"/>
              </a:defRPr>
            </a:lvl1pPr>
          </a:lstStyle>
          <a:p>
            <a:br>
              <a:rPr lang="sv-SE"/>
            </a:br>
            <a:r>
              <a:rPr lang="sv-SE" sz="3600">
                <a:latin typeface="+mn-lt"/>
              </a:rPr>
              <a:t>www.smartareelektroniksystem.se</a:t>
            </a:r>
            <a:r>
              <a:rPr lang="sv-SE" sz="2000">
                <a:latin typeface="+mn-lt"/>
              </a:rPr>
              <a:t> </a:t>
            </a:r>
            <a:br>
              <a:rPr lang="sv-SE" sz="2000">
                <a:latin typeface="+mn-lt"/>
              </a:rPr>
            </a:br>
            <a:br>
              <a:rPr lang="sv-SE"/>
            </a:br>
            <a:endParaRPr lang="sv-SE" sz="2700" b="0" dirty="0"/>
          </a:p>
        </p:txBody>
      </p:sp>
      <p:sp>
        <p:nvSpPr>
          <p:cNvPr id="4" name="Rektangel 3">
            <a:extLst>
              <a:ext uri="{FF2B5EF4-FFF2-40B4-BE49-F238E27FC236}">
                <a16:creationId xmlns:a16="http://schemas.microsoft.com/office/drawing/2014/main" id="{4D9B53ED-2005-4F70-8D56-363FF7D72D1D}"/>
              </a:ext>
            </a:extLst>
          </p:cNvPr>
          <p:cNvSpPr/>
          <p:nvPr/>
        </p:nvSpPr>
        <p:spPr>
          <a:xfrm>
            <a:off x="4388896" y="442798"/>
            <a:ext cx="3363825" cy="1247059"/>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bg1"/>
              </a:solidFill>
            </a:endParaRPr>
          </a:p>
        </p:txBody>
      </p:sp>
      <p:pic>
        <p:nvPicPr>
          <p:cNvPr id="5" name="Bildobjekt 4" descr="Beskrivning: C:\Users\micke\AppData\Local\Microsoft\Windows\Temporary Internet Files\Content.Word\Ny bild.bmp">
            <a:extLst>
              <a:ext uri="{FF2B5EF4-FFF2-40B4-BE49-F238E27FC236}">
                <a16:creationId xmlns:a16="http://schemas.microsoft.com/office/drawing/2014/main" id="{94AB7506-246D-4D4B-9445-F5639C7F27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85875" y="595836"/>
            <a:ext cx="3169866" cy="1031331"/>
          </a:xfrm>
          <a:prstGeom prst="rect">
            <a:avLst/>
          </a:prstGeom>
          <a:noFill/>
          <a:ln>
            <a:noFill/>
          </a:ln>
        </p:spPr>
      </p:pic>
      <p:sp>
        <p:nvSpPr>
          <p:cNvPr id="7" name="Rektangel 6">
            <a:extLst>
              <a:ext uri="{FF2B5EF4-FFF2-40B4-BE49-F238E27FC236}">
                <a16:creationId xmlns:a16="http://schemas.microsoft.com/office/drawing/2014/main" id="{D261268F-3F46-484C-8206-667B4B489340}"/>
              </a:ext>
            </a:extLst>
          </p:cNvPr>
          <p:cNvSpPr/>
          <p:nvPr/>
        </p:nvSpPr>
        <p:spPr>
          <a:xfrm>
            <a:off x="3607698" y="3127401"/>
            <a:ext cx="4926220" cy="2031325"/>
          </a:xfrm>
          <a:prstGeom prst="rect">
            <a:avLst/>
          </a:prstGeom>
        </p:spPr>
        <p:txBody>
          <a:bodyPr wrap="none">
            <a:spAutoFit/>
          </a:bodyPr>
          <a:lstStyle/>
          <a:p>
            <a:r>
              <a:rPr lang="sv-SE" sz="3600" dirty="0">
                <a:solidFill>
                  <a:schemeClr val="bg1"/>
                </a:solidFill>
              </a:rPr>
              <a:t>Följ oss och hjälp oss!</a:t>
            </a:r>
            <a:br>
              <a:rPr lang="sv-SE" sz="3600" dirty="0">
                <a:solidFill>
                  <a:schemeClr val="bg1"/>
                </a:solidFill>
              </a:rPr>
            </a:br>
            <a:r>
              <a:rPr lang="sv-SE" sz="3600" dirty="0">
                <a:solidFill>
                  <a:schemeClr val="bg1"/>
                </a:solidFill>
              </a:rPr>
              <a:t>- beställ våra nyhetsbrev</a:t>
            </a:r>
          </a:p>
          <a:p>
            <a:r>
              <a:rPr lang="sv-SE" sz="3600" dirty="0">
                <a:solidFill>
                  <a:schemeClr val="bg1"/>
                </a:solidFill>
              </a:rPr>
              <a:t>- skicka in Letter </a:t>
            </a:r>
            <a:r>
              <a:rPr lang="sv-SE" sz="3600" dirty="0" err="1">
                <a:solidFill>
                  <a:schemeClr val="bg1"/>
                </a:solidFill>
              </a:rPr>
              <a:t>of</a:t>
            </a:r>
            <a:r>
              <a:rPr lang="sv-SE" sz="3600" dirty="0">
                <a:solidFill>
                  <a:schemeClr val="bg1"/>
                </a:solidFill>
              </a:rPr>
              <a:t> </a:t>
            </a:r>
            <a:r>
              <a:rPr lang="sv-SE" sz="3600" dirty="0" err="1">
                <a:solidFill>
                  <a:schemeClr val="bg1"/>
                </a:solidFill>
              </a:rPr>
              <a:t>Intent</a:t>
            </a:r>
            <a:br>
              <a:rPr lang="sv-SE" sz="3600" dirty="0">
                <a:solidFill>
                  <a:schemeClr val="bg1"/>
                </a:solidFill>
              </a:rPr>
            </a:br>
            <a:endParaRPr lang="sv-SE" dirty="0"/>
          </a:p>
        </p:txBody>
      </p:sp>
      <p:pic>
        <p:nvPicPr>
          <p:cNvPr id="8" name="Bildobjekt 7">
            <a:extLst>
              <a:ext uri="{FF2B5EF4-FFF2-40B4-BE49-F238E27FC236}">
                <a16:creationId xmlns:a16="http://schemas.microsoft.com/office/drawing/2014/main" id="{33DB2F75-D4E3-45EE-B56E-2D930BA7EAB2}"/>
              </a:ext>
            </a:extLst>
          </p:cNvPr>
          <p:cNvPicPr>
            <a:picLocks noChangeAspect="1"/>
          </p:cNvPicPr>
          <p:nvPr/>
        </p:nvPicPr>
        <p:blipFill>
          <a:blip r:embed="rId3"/>
          <a:stretch>
            <a:fillRect/>
          </a:stretch>
        </p:blipFill>
        <p:spPr>
          <a:xfrm>
            <a:off x="2656485" y="5497689"/>
            <a:ext cx="6623825" cy="984955"/>
          </a:xfrm>
          <a:prstGeom prst="rect">
            <a:avLst/>
          </a:prstGeom>
        </p:spPr>
      </p:pic>
    </p:spTree>
    <p:extLst>
      <p:ext uri="{BB962C8B-B14F-4D97-AF65-F5344CB8AC3E}">
        <p14:creationId xmlns:p14="http://schemas.microsoft.com/office/powerpoint/2010/main" val="211991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0664" y="48133"/>
            <a:ext cx="10515600" cy="1325563"/>
          </a:xfrm>
        </p:spPr>
        <p:txBody>
          <a:bodyPr>
            <a:normAutofit/>
          </a:bodyPr>
          <a:lstStyle/>
          <a:p>
            <a:r>
              <a:rPr lang="en-GB" dirty="0" err="1"/>
              <a:t>Strategiska</a:t>
            </a:r>
            <a:r>
              <a:rPr lang="en-GB" dirty="0"/>
              <a:t> </a:t>
            </a:r>
            <a:r>
              <a:rPr lang="en-GB" dirty="0" err="1"/>
              <a:t>innovationsområden</a:t>
            </a:r>
            <a:endParaRPr lang="en-GB" dirty="0"/>
          </a:p>
        </p:txBody>
      </p:sp>
      <p:sp>
        <p:nvSpPr>
          <p:cNvPr id="3" name="Platshållare för innehåll 2"/>
          <p:cNvSpPr>
            <a:spLocks noGrp="1"/>
          </p:cNvSpPr>
          <p:nvPr>
            <p:ph idx="1"/>
          </p:nvPr>
        </p:nvSpPr>
        <p:spPr>
          <a:xfrm>
            <a:off x="696685" y="2622885"/>
            <a:ext cx="8229600" cy="1482391"/>
          </a:xfrm>
        </p:spPr>
        <p:txBody>
          <a:bodyPr>
            <a:normAutofit lnSpcReduction="10000"/>
          </a:bodyPr>
          <a:lstStyle/>
          <a:p>
            <a:r>
              <a:rPr lang="en-GB" dirty="0" err="1"/>
              <a:t>Samverkan</a:t>
            </a:r>
            <a:r>
              <a:rPr lang="en-GB" dirty="0"/>
              <a:t> </a:t>
            </a:r>
            <a:r>
              <a:rPr lang="en-GB" dirty="0" err="1"/>
              <a:t>Industri</a:t>
            </a:r>
            <a:r>
              <a:rPr lang="en-GB" dirty="0"/>
              <a:t> – </a:t>
            </a:r>
            <a:r>
              <a:rPr lang="en-GB" dirty="0" err="1"/>
              <a:t>Offentlig</a:t>
            </a:r>
            <a:r>
              <a:rPr lang="en-GB" dirty="0"/>
              <a:t> </a:t>
            </a:r>
            <a:r>
              <a:rPr lang="en-GB" dirty="0" err="1"/>
              <a:t>sektor</a:t>
            </a:r>
            <a:r>
              <a:rPr lang="en-GB" dirty="0"/>
              <a:t> – </a:t>
            </a:r>
            <a:r>
              <a:rPr lang="en-GB" dirty="0" err="1"/>
              <a:t>Akademi</a:t>
            </a:r>
            <a:endParaRPr lang="en-GB" dirty="0"/>
          </a:p>
          <a:p>
            <a:r>
              <a:rPr lang="en-GB" dirty="0" err="1"/>
              <a:t>Strategiska</a:t>
            </a:r>
            <a:r>
              <a:rPr lang="en-GB" dirty="0"/>
              <a:t> </a:t>
            </a:r>
            <a:r>
              <a:rPr lang="en-GB" dirty="0" err="1"/>
              <a:t>forsknings</a:t>
            </a:r>
            <a:r>
              <a:rPr lang="en-GB" dirty="0"/>
              <a:t> </a:t>
            </a:r>
            <a:r>
              <a:rPr lang="en-GB" dirty="0" err="1"/>
              <a:t>och</a:t>
            </a:r>
            <a:r>
              <a:rPr lang="en-GB" dirty="0"/>
              <a:t> </a:t>
            </a:r>
            <a:r>
              <a:rPr lang="en-GB" dirty="0" err="1"/>
              <a:t>innovationsagendor</a:t>
            </a:r>
            <a:endParaRPr lang="en-GB" dirty="0"/>
          </a:p>
          <a:p>
            <a:r>
              <a:rPr lang="en-GB" dirty="0" err="1"/>
              <a:t>Strategiska</a:t>
            </a:r>
            <a:r>
              <a:rPr lang="en-GB" dirty="0"/>
              <a:t> innovations program</a:t>
            </a:r>
          </a:p>
        </p:txBody>
      </p:sp>
      <p:pic>
        <p:nvPicPr>
          <p:cNvPr id="4" name="Bildobjekt 3"/>
          <p:cNvPicPr>
            <a:picLocks noChangeAspect="1"/>
          </p:cNvPicPr>
          <p:nvPr/>
        </p:nvPicPr>
        <p:blipFill>
          <a:blip r:embed="rId3"/>
          <a:stretch>
            <a:fillRect/>
          </a:stretch>
        </p:blipFill>
        <p:spPr>
          <a:xfrm>
            <a:off x="568778" y="4572000"/>
            <a:ext cx="2228850" cy="571500"/>
          </a:xfrm>
          <a:prstGeom prst="rect">
            <a:avLst/>
          </a:prstGeom>
        </p:spPr>
      </p:pic>
      <p:pic>
        <p:nvPicPr>
          <p:cNvPr id="7" name="Bildobjekt 6"/>
          <p:cNvPicPr>
            <a:picLocks noChangeAspect="1"/>
          </p:cNvPicPr>
          <p:nvPr/>
        </p:nvPicPr>
        <p:blipFill>
          <a:blip r:embed="rId4"/>
          <a:stretch>
            <a:fillRect/>
          </a:stretch>
        </p:blipFill>
        <p:spPr>
          <a:xfrm>
            <a:off x="386443" y="5644515"/>
            <a:ext cx="3057525" cy="407670"/>
          </a:xfrm>
          <a:prstGeom prst="rect">
            <a:avLst/>
          </a:prstGeom>
        </p:spPr>
      </p:pic>
      <p:pic>
        <p:nvPicPr>
          <p:cNvPr id="8" name="Bildobjekt 7"/>
          <p:cNvPicPr>
            <a:picLocks noChangeAspect="1"/>
          </p:cNvPicPr>
          <p:nvPr/>
        </p:nvPicPr>
        <p:blipFill>
          <a:blip r:embed="rId5"/>
          <a:stretch>
            <a:fillRect/>
          </a:stretch>
        </p:blipFill>
        <p:spPr>
          <a:xfrm>
            <a:off x="3857625" y="4504963"/>
            <a:ext cx="2457450" cy="711761"/>
          </a:xfrm>
          <a:prstGeom prst="rect">
            <a:avLst/>
          </a:prstGeom>
        </p:spPr>
      </p:pic>
      <p:pic>
        <p:nvPicPr>
          <p:cNvPr id="10" name="Bildobjekt 9"/>
          <p:cNvPicPr>
            <a:picLocks noChangeAspect="1"/>
          </p:cNvPicPr>
          <p:nvPr/>
        </p:nvPicPr>
        <p:blipFill>
          <a:blip r:embed="rId6"/>
          <a:stretch>
            <a:fillRect/>
          </a:stretch>
        </p:blipFill>
        <p:spPr>
          <a:xfrm>
            <a:off x="4015800" y="5658959"/>
            <a:ext cx="2484000" cy="397833"/>
          </a:xfrm>
          <a:prstGeom prst="rect">
            <a:avLst/>
          </a:prstGeom>
        </p:spPr>
      </p:pic>
      <p:pic>
        <p:nvPicPr>
          <p:cNvPr id="12" name="Bildobjekt 11"/>
          <p:cNvPicPr>
            <a:picLocks noChangeAspect="1"/>
          </p:cNvPicPr>
          <p:nvPr/>
        </p:nvPicPr>
        <p:blipFill>
          <a:blip r:embed="rId7"/>
          <a:stretch>
            <a:fillRect/>
          </a:stretch>
        </p:blipFill>
        <p:spPr>
          <a:xfrm>
            <a:off x="6675525" y="4534517"/>
            <a:ext cx="2833614" cy="1517669"/>
          </a:xfrm>
          <a:prstGeom prst="rect">
            <a:avLst/>
          </a:prstGeom>
        </p:spPr>
      </p:pic>
      <p:pic>
        <p:nvPicPr>
          <p:cNvPr id="5" name="Bildobjekt 4">
            <a:extLst>
              <a:ext uri="{FF2B5EF4-FFF2-40B4-BE49-F238E27FC236}">
                <a16:creationId xmlns:a16="http://schemas.microsoft.com/office/drawing/2014/main" id="{03F2082E-C9B8-48B4-9B8C-366B19CD007D}"/>
              </a:ext>
            </a:extLst>
          </p:cNvPr>
          <p:cNvPicPr>
            <a:picLocks noChangeAspect="1"/>
          </p:cNvPicPr>
          <p:nvPr/>
        </p:nvPicPr>
        <p:blipFill>
          <a:blip r:embed="rId8"/>
          <a:stretch>
            <a:fillRect/>
          </a:stretch>
        </p:blipFill>
        <p:spPr>
          <a:xfrm>
            <a:off x="1806803" y="1444714"/>
            <a:ext cx="6776871" cy="1004572"/>
          </a:xfrm>
          <a:prstGeom prst="rect">
            <a:avLst/>
          </a:prstGeom>
        </p:spPr>
      </p:pic>
      <p:sp>
        <p:nvSpPr>
          <p:cNvPr id="6" name="textruta 5">
            <a:extLst>
              <a:ext uri="{FF2B5EF4-FFF2-40B4-BE49-F238E27FC236}">
                <a16:creationId xmlns:a16="http://schemas.microsoft.com/office/drawing/2014/main" id="{AED90C48-6280-4831-8A61-BB1E0052DD75}"/>
              </a:ext>
            </a:extLst>
          </p:cNvPr>
          <p:cNvSpPr txBox="1"/>
          <p:nvPr/>
        </p:nvSpPr>
        <p:spPr>
          <a:xfrm>
            <a:off x="9731358" y="4572000"/>
            <a:ext cx="2460642" cy="1200329"/>
          </a:xfrm>
          <a:prstGeom prst="rect">
            <a:avLst/>
          </a:prstGeom>
          <a:noFill/>
        </p:spPr>
        <p:txBody>
          <a:bodyPr wrap="square" rtlCol="0">
            <a:spAutoFit/>
          </a:bodyPr>
          <a:lstStyle/>
          <a:p>
            <a:r>
              <a:rPr lang="sv-SE" sz="2400" dirty="0"/>
              <a:t>+ ca 70 företag, totalt 107 organisationer</a:t>
            </a:r>
          </a:p>
        </p:txBody>
      </p:sp>
    </p:spTree>
    <p:extLst>
      <p:ext uri="{BB962C8B-B14F-4D97-AF65-F5344CB8AC3E}">
        <p14:creationId xmlns:p14="http://schemas.microsoft.com/office/powerpoint/2010/main" val="1162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274638"/>
            <a:ext cx="8569612" cy="1143000"/>
          </a:xfrm>
        </p:spPr>
        <p:txBody>
          <a:bodyPr>
            <a:normAutofit/>
          </a:bodyPr>
          <a:lstStyle/>
          <a:p>
            <a:r>
              <a:rPr lang="en-GB" dirty="0" err="1"/>
              <a:t>Strategiska</a:t>
            </a:r>
            <a:r>
              <a:rPr lang="en-GB" dirty="0"/>
              <a:t> Innovations Program</a:t>
            </a:r>
          </a:p>
        </p:txBody>
      </p:sp>
      <p:sp>
        <p:nvSpPr>
          <p:cNvPr id="18" name="textruta 17"/>
          <p:cNvSpPr txBox="1"/>
          <p:nvPr/>
        </p:nvSpPr>
        <p:spPr>
          <a:xfrm>
            <a:off x="3329498" y="3520623"/>
            <a:ext cx="1289115" cy="369324"/>
          </a:xfrm>
          <a:prstGeom prst="rect">
            <a:avLst/>
          </a:prstGeom>
          <a:noFill/>
        </p:spPr>
        <p:txBody>
          <a:bodyPr wrap="none" lIns="91430" tIns="45716" rIns="91430" bIns="45716" rtlCol="0">
            <a:spAutoFit/>
          </a:bodyPr>
          <a:lstStyle/>
          <a:p>
            <a:r>
              <a:rPr lang="sv-SE" dirty="0">
                <a:solidFill>
                  <a:schemeClr val="bg1"/>
                </a:solidFill>
              </a:rPr>
              <a:t>SIO Grafen</a:t>
            </a:r>
          </a:p>
        </p:txBody>
      </p:sp>
      <p:sp>
        <p:nvSpPr>
          <p:cNvPr id="30" name="textruta 29"/>
          <p:cNvSpPr txBox="1"/>
          <p:nvPr/>
        </p:nvSpPr>
        <p:spPr>
          <a:xfrm>
            <a:off x="3779620" y="4608684"/>
            <a:ext cx="791680" cy="373659"/>
          </a:xfrm>
          <a:prstGeom prst="rect">
            <a:avLst/>
          </a:prstGeom>
          <a:noFill/>
        </p:spPr>
        <p:txBody>
          <a:bodyPr wrap="none" lIns="91430" tIns="45716" rIns="91430" bIns="45716" rtlCol="0">
            <a:spAutoFit/>
          </a:bodyPr>
          <a:lstStyle/>
          <a:p>
            <a:r>
              <a:rPr lang="sv-SE" dirty="0">
                <a:solidFill>
                  <a:schemeClr val="bg1"/>
                </a:solidFill>
              </a:rPr>
              <a:t>STRIM</a:t>
            </a:r>
          </a:p>
        </p:txBody>
      </p:sp>
      <p:sp>
        <p:nvSpPr>
          <p:cNvPr id="32" name="textruta 31"/>
          <p:cNvSpPr txBox="1"/>
          <p:nvPr/>
        </p:nvSpPr>
        <p:spPr>
          <a:xfrm>
            <a:off x="5246893" y="4587419"/>
            <a:ext cx="917219" cy="369324"/>
          </a:xfrm>
          <a:prstGeom prst="rect">
            <a:avLst/>
          </a:prstGeom>
          <a:noFill/>
        </p:spPr>
        <p:txBody>
          <a:bodyPr wrap="none" lIns="91430" tIns="45716" rIns="91430" bIns="45716" rtlCol="0">
            <a:spAutoFit/>
          </a:bodyPr>
          <a:lstStyle/>
          <a:p>
            <a:r>
              <a:rPr lang="sv-SE" dirty="0" err="1">
                <a:solidFill>
                  <a:schemeClr val="bg1"/>
                </a:solidFill>
              </a:rPr>
              <a:t>Lighter</a:t>
            </a:r>
            <a:endParaRPr lang="sv-SE" dirty="0">
              <a:solidFill>
                <a:schemeClr val="bg1"/>
              </a:solidFill>
            </a:endParaRPr>
          </a:p>
        </p:txBody>
      </p:sp>
      <p:sp>
        <p:nvSpPr>
          <p:cNvPr id="34" name="textruta 33"/>
          <p:cNvSpPr txBox="1"/>
          <p:nvPr/>
        </p:nvSpPr>
        <p:spPr>
          <a:xfrm>
            <a:off x="7057962" y="4569699"/>
            <a:ext cx="569751" cy="369324"/>
          </a:xfrm>
          <a:prstGeom prst="rect">
            <a:avLst/>
          </a:prstGeom>
          <a:noFill/>
        </p:spPr>
        <p:txBody>
          <a:bodyPr wrap="none" lIns="91430" tIns="45716" rIns="91430" bIns="45716" rtlCol="0">
            <a:spAutoFit/>
          </a:bodyPr>
          <a:lstStyle/>
          <a:p>
            <a:r>
              <a:rPr lang="sv-SE" dirty="0" err="1">
                <a:solidFill>
                  <a:schemeClr val="bg1"/>
                </a:solidFill>
              </a:rPr>
              <a:t>PiiA</a:t>
            </a:r>
            <a:endParaRPr lang="sv-SE" dirty="0">
              <a:solidFill>
                <a:schemeClr val="bg1"/>
              </a:solidFill>
            </a:endParaRPr>
          </a:p>
        </p:txBody>
      </p:sp>
      <p:sp>
        <p:nvSpPr>
          <p:cNvPr id="38" name="textruta 37"/>
          <p:cNvSpPr txBox="1"/>
          <p:nvPr/>
        </p:nvSpPr>
        <p:spPr>
          <a:xfrm>
            <a:off x="5697001" y="2464489"/>
            <a:ext cx="1220186" cy="646323"/>
          </a:xfrm>
          <a:prstGeom prst="rect">
            <a:avLst/>
          </a:prstGeom>
          <a:noFill/>
        </p:spPr>
        <p:txBody>
          <a:bodyPr wrap="none" lIns="91430" tIns="45716" rIns="91430" bIns="45716" rtlCol="0">
            <a:spAutoFit/>
          </a:bodyPr>
          <a:lstStyle/>
          <a:p>
            <a:r>
              <a:rPr lang="sv-SE" dirty="0">
                <a:solidFill>
                  <a:schemeClr val="bg1"/>
                </a:solidFill>
              </a:rPr>
              <a:t>Metalliska</a:t>
            </a:r>
          </a:p>
          <a:p>
            <a:r>
              <a:rPr lang="sv-SE" dirty="0">
                <a:solidFill>
                  <a:schemeClr val="bg1"/>
                </a:solidFill>
              </a:rPr>
              <a:t>Material</a:t>
            </a:r>
          </a:p>
        </p:txBody>
      </p:sp>
      <p:pic>
        <p:nvPicPr>
          <p:cNvPr id="3" name="Bildobjekt 2">
            <a:extLst>
              <a:ext uri="{FF2B5EF4-FFF2-40B4-BE49-F238E27FC236}">
                <a16:creationId xmlns:a16="http://schemas.microsoft.com/office/drawing/2014/main" id="{43304937-F204-4FFD-95E6-296A51D7831E}"/>
              </a:ext>
            </a:extLst>
          </p:cNvPr>
          <p:cNvPicPr>
            <a:picLocks noChangeAspect="1"/>
          </p:cNvPicPr>
          <p:nvPr/>
        </p:nvPicPr>
        <p:blipFill>
          <a:blip r:embed="rId3"/>
          <a:stretch>
            <a:fillRect/>
          </a:stretch>
        </p:blipFill>
        <p:spPr>
          <a:xfrm>
            <a:off x="1536690" y="1214698"/>
            <a:ext cx="9131310" cy="5181441"/>
          </a:xfrm>
          <a:prstGeom prst="rect">
            <a:avLst/>
          </a:prstGeom>
        </p:spPr>
      </p:pic>
      <p:pic>
        <p:nvPicPr>
          <p:cNvPr id="6" name="Bildobjekt 5">
            <a:extLst>
              <a:ext uri="{FF2B5EF4-FFF2-40B4-BE49-F238E27FC236}">
                <a16:creationId xmlns:a16="http://schemas.microsoft.com/office/drawing/2014/main" id="{05374C0F-C4B7-4A4F-ACB5-F691BBEBF05B}"/>
              </a:ext>
            </a:extLst>
          </p:cNvPr>
          <p:cNvPicPr>
            <a:picLocks noChangeAspect="1"/>
          </p:cNvPicPr>
          <p:nvPr/>
        </p:nvPicPr>
        <p:blipFill>
          <a:blip r:embed="rId4"/>
          <a:stretch>
            <a:fillRect/>
          </a:stretch>
        </p:blipFill>
        <p:spPr>
          <a:xfrm>
            <a:off x="1401676" y="1214698"/>
            <a:ext cx="9149136" cy="5148482"/>
          </a:xfrm>
          <a:prstGeom prst="rect">
            <a:avLst/>
          </a:prstGeom>
        </p:spPr>
      </p:pic>
    </p:spTree>
    <p:extLst>
      <p:ext uri="{BB962C8B-B14F-4D97-AF65-F5344CB8AC3E}">
        <p14:creationId xmlns:p14="http://schemas.microsoft.com/office/powerpoint/2010/main" val="31963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iStock_000015134749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80833" y="1698485"/>
            <a:ext cx="4245112" cy="4177365"/>
          </a:xfrm>
          <a:prstGeom prst="rect">
            <a:avLst/>
          </a:prstGeom>
        </p:spPr>
      </p:pic>
      <p:sp>
        <p:nvSpPr>
          <p:cNvPr id="2" name="Rubrik 1"/>
          <p:cNvSpPr>
            <a:spLocks noGrp="1"/>
          </p:cNvSpPr>
          <p:nvPr>
            <p:ph type="title"/>
          </p:nvPr>
        </p:nvSpPr>
        <p:spPr>
          <a:xfrm>
            <a:off x="740664" y="84709"/>
            <a:ext cx="10515600" cy="1325563"/>
          </a:xfrm>
        </p:spPr>
        <p:txBody>
          <a:bodyPr>
            <a:normAutofit/>
          </a:bodyPr>
          <a:lstStyle/>
          <a:p>
            <a:r>
              <a:rPr lang="sv-SE" dirty="0"/>
              <a:t>Målsättning och VISION</a:t>
            </a:r>
          </a:p>
        </p:txBody>
      </p:sp>
      <p:sp>
        <p:nvSpPr>
          <p:cNvPr id="6" name="Rubrik 1"/>
          <p:cNvSpPr txBox="1">
            <a:spLocks/>
          </p:cNvSpPr>
          <p:nvPr/>
        </p:nvSpPr>
        <p:spPr>
          <a:xfrm>
            <a:off x="1491342" y="1192305"/>
            <a:ext cx="5079741" cy="24921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rgbClr val="1F667C"/>
                </a:solidFill>
                <a:latin typeface="Rockwell"/>
                <a:ea typeface="+mj-ea"/>
                <a:cs typeface="Rockwell"/>
              </a:defRPr>
            </a:lvl1pPr>
          </a:lstStyle>
          <a:p>
            <a:pPr algn="l">
              <a:defRPr/>
            </a:pPr>
            <a:r>
              <a:rPr lang="sv-SE" sz="3600" b="0" dirty="0"/>
              <a:t>”2025 möjliggör svenska elektronik-system en svensk industri i världsklass”.</a:t>
            </a:r>
          </a:p>
        </p:txBody>
      </p:sp>
      <p:sp>
        <p:nvSpPr>
          <p:cNvPr id="3" name="textruta 2">
            <a:extLst>
              <a:ext uri="{FF2B5EF4-FFF2-40B4-BE49-F238E27FC236}">
                <a16:creationId xmlns:a16="http://schemas.microsoft.com/office/drawing/2014/main" id="{E9FCE9C6-38B0-42D2-8963-F1B6A8386B87}"/>
              </a:ext>
            </a:extLst>
          </p:cNvPr>
          <p:cNvSpPr txBox="1"/>
          <p:nvPr/>
        </p:nvSpPr>
        <p:spPr>
          <a:xfrm>
            <a:off x="1569365" y="3807399"/>
            <a:ext cx="4923692" cy="2431435"/>
          </a:xfrm>
          <a:prstGeom prst="rect">
            <a:avLst/>
          </a:prstGeom>
          <a:noFill/>
        </p:spPr>
        <p:txBody>
          <a:bodyPr wrap="square" rtlCol="0">
            <a:spAutoFit/>
          </a:bodyPr>
          <a:lstStyle/>
          <a:p>
            <a:pPr defTabSz="457200">
              <a:defRPr/>
            </a:pPr>
            <a:r>
              <a:rPr lang="sv-SE" sz="3200" b="1" dirty="0">
                <a:solidFill>
                  <a:srgbClr val="9A185F"/>
                </a:solidFill>
                <a:latin typeface="Calibri"/>
              </a:rPr>
              <a:t>3 utmaningar</a:t>
            </a:r>
          </a:p>
          <a:p>
            <a:pPr marL="285750" indent="-285750" defTabSz="457200">
              <a:buFont typeface="Arial" panose="020B0604020202020204" pitchFamily="34" charset="0"/>
              <a:buChar char="•"/>
              <a:defRPr/>
            </a:pPr>
            <a:r>
              <a:rPr lang="sv-SE" sz="2400" dirty="0">
                <a:solidFill>
                  <a:srgbClr val="9A185F"/>
                </a:solidFill>
                <a:latin typeface="Calibri"/>
              </a:rPr>
              <a:t>Ökad samverkan och effektivitet i värdekedjorna</a:t>
            </a:r>
          </a:p>
          <a:p>
            <a:pPr marL="285750" indent="-285750" defTabSz="457200">
              <a:buFont typeface="Arial" panose="020B0604020202020204" pitchFamily="34" charset="0"/>
              <a:buChar char="•"/>
              <a:defRPr/>
            </a:pPr>
            <a:r>
              <a:rPr lang="sv-SE" sz="2400" dirty="0">
                <a:solidFill>
                  <a:srgbClr val="9A185F"/>
                </a:solidFill>
                <a:latin typeface="Calibri"/>
              </a:rPr>
              <a:t>Bibehållen och vidareutvecklad svensk spetskompetens</a:t>
            </a:r>
          </a:p>
          <a:p>
            <a:pPr marL="285750" indent="-285750" defTabSz="457200">
              <a:buFont typeface="Arial" panose="020B0604020202020204" pitchFamily="34" charset="0"/>
              <a:buChar char="•"/>
              <a:defRPr/>
            </a:pPr>
            <a:r>
              <a:rPr lang="sv-SE" sz="2400" dirty="0">
                <a:solidFill>
                  <a:srgbClr val="9A185F"/>
                </a:solidFill>
                <a:latin typeface="Calibri"/>
              </a:rPr>
              <a:t>Säkra kompetensförsörjningen</a:t>
            </a:r>
          </a:p>
        </p:txBody>
      </p:sp>
    </p:spTree>
    <p:extLst>
      <p:ext uri="{BB962C8B-B14F-4D97-AF65-F5344CB8AC3E}">
        <p14:creationId xmlns:p14="http://schemas.microsoft.com/office/powerpoint/2010/main" val="316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1104" y="274638"/>
            <a:ext cx="10986918" cy="1143000"/>
          </a:xfrm>
        </p:spPr>
        <p:txBody>
          <a:bodyPr>
            <a:normAutofit/>
          </a:bodyPr>
          <a:lstStyle/>
          <a:p>
            <a:r>
              <a:rPr lang="sv-SE" dirty="0"/>
              <a:t>Tre grupper bildar industrin (siffror från 2011)</a:t>
            </a:r>
          </a:p>
        </p:txBody>
      </p:sp>
      <p:sp>
        <p:nvSpPr>
          <p:cNvPr id="3" name="Platshållare för innehåll 2"/>
          <p:cNvSpPr>
            <a:spLocks noGrp="1"/>
          </p:cNvSpPr>
          <p:nvPr>
            <p:ph idx="1"/>
          </p:nvPr>
        </p:nvSpPr>
        <p:spPr>
          <a:xfrm>
            <a:off x="336883" y="1417638"/>
            <a:ext cx="7866871" cy="3594379"/>
          </a:xfrm>
        </p:spPr>
        <p:txBody>
          <a:bodyPr>
            <a:noAutofit/>
          </a:bodyPr>
          <a:lstStyle/>
          <a:p>
            <a:r>
              <a:rPr lang="sv-SE" b="1" dirty="0">
                <a:solidFill>
                  <a:srgbClr val="1F667C"/>
                </a:solidFill>
              </a:rPr>
              <a:t>Grupp 1</a:t>
            </a:r>
            <a:r>
              <a:rPr lang="sv-SE" b="1" dirty="0"/>
              <a:t> </a:t>
            </a:r>
            <a:r>
              <a:rPr lang="sv-SE" dirty="0"/>
              <a:t>– 3 600 företag framställer</a:t>
            </a:r>
          </a:p>
          <a:p>
            <a:pPr lvl="1"/>
            <a:r>
              <a:rPr lang="sv-SE" dirty="0"/>
              <a:t>Företag som tillverkar elektronik, hårdvarunära konsulter samt distributörer</a:t>
            </a:r>
          </a:p>
          <a:p>
            <a:pPr lvl="1"/>
            <a:r>
              <a:rPr lang="sv-SE" dirty="0"/>
              <a:t>ENICS, Semcon Caran och Arrow</a:t>
            </a:r>
          </a:p>
          <a:p>
            <a:r>
              <a:rPr lang="sv-SE" b="1" dirty="0">
                <a:solidFill>
                  <a:srgbClr val="1F667C"/>
                </a:solidFill>
              </a:rPr>
              <a:t>Grupp 2 </a:t>
            </a:r>
            <a:r>
              <a:rPr lang="sv-SE" dirty="0"/>
              <a:t>– 7 700 </a:t>
            </a:r>
            <a:r>
              <a:rPr lang="sv-SE" dirty="0" err="1"/>
              <a:t>ftg</a:t>
            </a:r>
            <a:r>
              <a:rPr lang="sv-SE" dirty="0"/>
              <a:t> med elektronik i sina produkter</a:t>
            </a:r>
          </a:p>
          <a:p>
            <a:pPr lvl="1"/>
            <a:r>
              <a:rPr lang="sv-SE" dirty="0"/>
              <a:t>Elekta, ABB och Scania</a:t>
            </a:r>
          </a:p>
          <a:p>
            <a:r>
              <a:rPr lang="sv-SE" b="1" dirty="0">
                <a:solidFill>
                  <a:srgbClr val="1F667C"/>
                </a:solidFill>
              </a:rPr>
              <a:t>Grupp 3 </a:t>
            </a:r>
            <a:r>
              <a:rPr lang="sv-SE" dirty="0"/>
              <a:t>– 14 900 </a:t>
            </a:r>
            <a:r>
              <a:rPr lang="sv-SE" dirty="0" err="1"/>
              <a:t>ftg</a:t>
            </a:r>
            <a:r>
              <a:rPr lang="sv-SE" dirty="0"/>
              <a:t>  med elektronik i produktion/verksamhet</a:t>
            </a:r>
          </a:p>
          <a:p>
            <a:pPr lvl="1"/>
            <a:r>
              <a:rPr lang="sv-SE" dirty="0"/>
              <a:t>T.ex. processindustrin, mineralutvinning</a:t>
            </a:r>
          </a:p>
          <a:p>
            <a:pPr lvl="1"/>
            <a:r>
              <a:rPr lang="sv-SE" dirty="0"/>
              <a:t>AstraZeneca, Vattenfall och LKAB</a:t>
            </a:r>
            <a:endParaRPr lang="sv-SE" dirty="0">
              <a:solidFill>
                <a:srgbClr val="1F667C"/>
              </a:solidFill>
            </a:endParaRPr>
          </a:p>
          <a:p>
            <a:pPr lvl="1"/>
            <a:endParaRPr lang="sv-SE" dirty="0">
              <a:solidFill>
                <a:srgbClr val="1F667C"/>
              </a:solidFill>
            </a:endParaRPr>
          </a:p>
          <a:p>
            <a:endParaRPr lang="sv-SE" dirty="0"/>
          </a:p>
          <a:p>
            <a:pPr marL="457200" lvl="1" indent="0">
              <a:buNone/>
            </a:pPr>
            <a:endParaRPr lang="sv-SE" dirty="0"/>
          </a:p>
          <a:p>
            <a:pPr lvl="1"/>
            <a:endParaRPr lang="sv-SE" dirty="0"/>
          </a:p>
        </p:txBody>
      </p:sp>
      <p:pic>
        <p:nvPicPr>
          <p:cNvPr id="8" name="Bildobjekt 7" descr="Model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3755" y="2411944"/>
            <a:ext cx="3234267" cy="2265221"/>
          </a:xfrm>
          <a:prstGeom prst="rect">
            <a:avLst/>
          </a:prstGeom>
        </p:spPr>
      </p:pic>
    </p:spTree>
    <p:extLst>
      <p:ext uri="{BB962C8B-B14F-4D97-AF65-F5344CB8AC3E}">
        <p14:creationId xmlns:p14="http://schemas.microsoft.com/office/powerpoint/2010/main" val="29007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D6979-1C85-4E34-9966-E8EC81507E84}"/>
              </a:ext>
            </a:extLst>
          </p:cNvPr>
          <p:cNvSpPr>
            <a:spLocks noGrp="1"/>
          </p:cNvSpPr>
          <p:nvPr>
            <p:ph type="title"/>
          </p:nvPr>
        </p:nvSpPr>
        <p:spPr>
          <a:xfrm>
            <a:off x="594360" y="35941"/>
            <a:ext cx="10515600" cy="1325563"/>
          </a:xfrm>
        </p:spPr>
        <p:txBody>
          <a:bodyPr/>
          <a:lstStyle/>
          <a:p>
            <a:r>
              <a:rPr lang="sv-SE" dirty="0"/>
              <a:t>Uppdatering branschkartläggning</a:t>
            </a:r>
          </a:p>
        </p:txBody>
      </p:sp>
      <p:pic>
        <p:nvPicPr>
          <p:cNvPr id="3" name="Bildobjekt 2">
            <a:extLst>
              <a:ext uri="{FF2B5EF4-FFF2-40B4-BE49-F238E27FC236}">
                <a16:creationId xmlns:a16="http://schemas.microsoft.com/office/drawing/2014/main" id="{F5E100A8-27B7-4329-BF93-8A6D111F1647}"/>
              </a:ext>
            </a:extLst>
          </p:cNvPr>
          <p:cNvPicPr>
            <a:picLocks noChangeAspect="1"/>
          </p:cNvPicPr>
          <p:nvPr/>
        </p:nvPicPr>
        <p:blipFill>
          <a:blip r:embed="rId2"/>
          <a:stretch>
            <a:fillRect/>
          </a:stretch>
        </p:blipFill>
        <p:spPr>
          <a:xfrm>
            <a:off x="331432" y="1463872"/>
            <a:ext cx="6444122" cy="4783635"/>
          </a:xfrm>
          <a:prstGeom prst="rect">
            <a:avLst/>
          </a:prstGeom>
        </p:spPr>
      </p:pic>
      <p:pic>
        <p:nvPicPr>
          <p:cNvPr id="5" name="Bildobjekt 4">
            <a:extLst>
              <a:ext uri="{FF2B5EF4-FFF2-40B4-BE49-F238E27FC236}">
                <a16:creationId xmlns:a16="http://schemas.microsoft.com/office/drawing/2014/main" id="{35447D07-A866-4D91-B1CC-70CDE38150E1}"/>
              </a:ext>
            </a:extLst>
          </p:cNvPr>
          <p:cNvPicPr>
            <a:picLocks noChangeAspect="1"/>
          </p:cNvPicPr>
          <p:nvPr/>
        </p:nvPicPr>
        <p:blipFill>
          <a:blip r:embed="rId3"/>
          <a:stretch>
            <a:fillRect/>
          </a:stretch>
        </p:blipFill>
        <p:spPr>
          <a:xfrm>
            <a:off x="331432" y="1430692"/>
            <a:ext cx="6434509" cy="3963436"/>
          </a:xfrm>
          <a:prstGeom prst="rect">
            <a:avLst/>
          </a:prstGeom>
        </p:spPr>
      </p:pic>
    </p:spTree>
    <p:extLst>
      <p:ext uri="{BB962C8B-B14F-4D97-AF65-F5344CB8AC3E}">
        <p14:creationId xmlns:p14="http://schemas.microsoft.com/office/powerpoint/2010/main" val="9653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45D34A1-EDB5-412C-A981-8D3FDB586CE6}"/>
              </a:ext>
            </a:extLst>
          </p:cNvPr>
          <p:cNvPicPr>
            <a:picLocks noChangeAspect="1"/>
          </p:cNvPicPr>
          <p:nvPr/>
        </p:nvPicPr>
        <p:blipFill rotWithShape="1">
          <a:blip r:embed="rId2">
            <a:extLst>
              <a:ext uri="{28A0092B-C50C-407E-A947-70E740481C1C}">
                <a14:useLocalDpi xmlns:a14="http://schemas.microsoft.com/office/drawing/2010/main" val="0"/>
              </a:ext>
            </a:extLst>
          </a:blip>
          <a:srcRect b="6447"/>
          <a:stretch/>
        </p:blipFill>
        <p:spPr>
          <a:xfrm>
            <a:off x="640533" y="3525253"/>
            <a:ext cx="3174390" cy="2749921"/>
          </a:xfrm>
          <a:prstGeom prst="rect">
            <a:avLst/>
          </a:prstGeom>
        </p:spPr>
      </p:pic>
      <p:sp>
        <p:nvSpPr>
          <p:cNvPr id="2" name="Rubrik 1"/>
          <p:cNvSpPr>
            <a:spLocks noGrp="1"/>
          </p:cNvSpPr>
          <p:nvPr>
            <p:ph type="title"/>
          </p:nvPr>
        </p:nvSpPr>
        <p:spPr/>
        <p:txBody>
          <a:bodyPr>
            <a:normAutofit fontScale="90000"/>
          </a:bodyPr>
          <a:lstStyle/>
          <a:p>
            <a:r>
              <a:rPr lang="sv-SE" dirty="0"/>
              <a:t>Effektivare värdekedja – Handbok för beställningar</a:t>
            </a:r>
            <a:br>
              <a:rPr lang="sv-SE" dirty="0"/>
            </a:br>
            <a:endParaRPr lang="sv-SE" dirty="0"/>
          </a:p>
        </p:txBody>
      </p:sp>
      <p:sp>
        <p:nvSpPr>
          <p:cNvPr id="3" name="Platshållare för innehåll 2"/>
          <p:cNvSpPr>
            <a:spLocks noGrp="1"/>
          </p:cNvSpPr>
          <p:nvPr>
            <p:ph idx="1"/>
          </p:nvPr>
        </p:nvSpPr>
        <p:spPr>
          <a:xfrm>
            <a:off x="4788568" y="1395663"/>
            <a:ext cx="6163603" cy="4738722"/>
          </a:xfrm>
        </p:spPr>
        <p:txBody>
          <a:bodyPr>
            <a:normAutofit fontScale="77500" lnSpcReduction="20000"/>
          </a:bodyPr>
          <a:lstStyle/>
          <a:p>
            <a:pPr marL="0" indent="0">
              <a:buNone/>
            </a:pPr>
            <a:r>
              <a:rPr lang="sv-SE" dirty="0"/>
              <a:t> </a:t>
            </a:r>
            <a:endParaRPr lang="sv-SE" sz="2475" dirty="0"/>
          </a:p>
          <a:p>
            <a:r>
              <a:rPr lang="sv-SE" sz="2475" dirty="0"/>
              <a:t>Fler produkt- och tjänsteleverantörer kommer att behöva beställa tillverkning av elektronikhårdvara. Med en handbok, standardiserade checklistor och mallar </a:t>
            </a:r>
            <a:r>
              <a:rPr lang="sv-SE" sz="2475" b="1" dirty="0"/>
              <a:t>underlättas beställningen</a:t>
            </a:r>
            <a:r>
              <a:rPr lang="sv-SE" sz="2475" dirty="0"/>
              <a:t>. </a:t>
            </a:r>
          </a:p>
          <a:p>
            <a:endParaRPr lang="sv-SE" sz="2475" dirty="0"/>
          </a:p>
          <a:p>
            <a:r>
              <a:rPr lang="sv-SE" sz="2475" dirty="0"/>
              <a:t>Genom att följa handboken ökar också sannolikheten att beställningen leder till </a:t>
            </a:r>
            <a:r>
              <a:rPr lang="sv-SE" sz="2475" b="1" dirty="0"/>
              <a:t>leverans av önskad funktionalitet med god kvalitet på kortare tid.</a:t>
            </a:r>
          </a:p>
          <a:p>
            <a:endParaRPr lang="sv-SE" sz="2475" b="1" dirty="0"/>
          </a:p>
          <a:p>
            <a:r>
              <a:rPr lang="sv-SE" sz="2475" dirty="0"/>
              <a:t>Initierar diskussioner och </a:t>
            </a:r>
            <a:r>
              <a:rPr lang="sv-SE" sz="2475" b="1" dirty="0"/>
              <a:t>samverkan i värdekedjan </a:t>
            </a:r>
            <a:r>
              <a:rPr lang="sv-SE" sz="2475" dirty="0"/>
              <a:t>vilket i sig leder till förbättrad förståelse i gränssnittet mellan utveckling och produktion.</a:t>
            </a:r>
          </a:p>
          <a:p>
            <a:endParaRPr lang="sv-SE" sz="2475" dirty="0"/>
          </a:p>
          <a:p>
            <a:r>
              <a:rPr lang="sv-SE" sz="2475" dirty="0"/>
              <a:t>Kortare </a:t>
            </a:r>
            <a:r>
              <a:rPr lang="sv-SE" sz="2475" b="1" dirty="0"/>
              <a:t>time-to-market och rätt kvalitet </a:t>
            </a:r>
            <a:r>
              <a:rPr lang="sv-SE" sz="2475" dirty="0"/>
              <a:t>vilket leder till högre konkurrenskraft.</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63" y="1355898"/>
            <a:ext cx="2974997" cy="2556638"/>
          </a:xfrm>
          <a:prstGeom prst="rect">
            <a:avLst/>
          </a:prstGeom>
        </p:spPr>
      </p:pic>
    </p:spTree>
    <p:extLst>
      <p:ext uri="{BB962C8B-B14F-4D97-AF65-F5344CB8AC3E}">
        <p14:creationId xmlns:p14="http://schemas.microsoft.com/office/powerpoint/2010/main" val="7975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1947D26-92FA-447F-93E2-1AEF4752FDD7}"/>
              </a:ext>
            </a:extLst>
          </p:cNvPr>
          <p:cNvSpPr>
            <a:spLocks noGrp="1"/>
          </p:cNvSpPr>
          <p:nvPr>
            <p:ph type="title"/>
          </p:nvPr>
        </p:nvSpPr>
        <p:spPr>
          <a:xfrm>
            <a:off x="579120" y="183516"/>
            <a:ext cx="8229600" cy="1364868"/>
          </a:xfrm>
        </p:spPr>
        <p:txBody>
          <a:bodyPr>
            <a:normAutofit/>
          </a:bodyPr>
          <a:lstStyle/>
          <a:p>
            <a:r>
              <a:rPr lang="sv-SE" dirty="0"/>
              <a:t>Kompetensförsörjning</a:t>
            </a:r>
            <a:br>
              <a:rPr lang="sv-SE" dirty="0"/>
            </a:br>
            <a:r>
              <a:rPr lang="sv-SE" sz="2700" b="0" dirty="0"/>
              <a:t>- en resa i utbildningssystemet (2015 … 20XY)</a:t>
            </a:r>
            <a:endParaRPr lang="sv-SE" b="0" dirty="0"/>
          </a:p>
        </p:txBody>
      </p:sp>
      <p:pic>
        <p:nvPicPr>
          <p:cNvPr id="4" name="Bildobjekt 3">
            <a:extLst>
              <a:ext uri="{FF2B5EF4-FFF2-40B4-BE49-F238E27FC236}">
                <a16:creationId xmlns:a16="http://schemas.microsoft.com/office/drawing/2014/main" id="{E8E26757-AA20-49E5-AFC8-24E96B20ADE2}"/>
              </a:ext>
            </a:extLst>
          </p:cNvPr>
          <p:cNvPicPr>
            <a:picLocks noChangeAspect="1"/>
          </p:cNvPicPr>
          <p:nvPr/>
        </p:nvPicPr>
        <p:blipFill>
          <a:blip r:embed="rId3"/>
          <a:stretch>
            <a:fillRect/>
          </a:stretch>
        </p:blipFill>
        <p:spPr>
          <a:xfrm>
            <a:off x="456001" y="1448436"/>
            <a:ext cx="11013765" cy="4574411"/>
          </a:xfrm>
          <a:prstGeom prst="rect">
            <a:avLst/>
          </a:prstGeom>
        </p:spPr>
      </p:pic>
    </p:spTree>
    <p:extLst>
      <p:ext uri="{BB962C8B-B14F-4D97-AF65-F5344CB8AC3E}">
        <p14:creationId xmlns:p14="http://schemas.microsoft.com/office/powerpoint/2010/main" val="173581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Rundad rektangulär 33"/>
          <p:cNvSpPr/>
          <p:nvPr/>
        </p:nvSpPr>
        <p:spPr>
          <a:xfrm>
            <a:off x="1828655" y="2071821"/>
            <a:ext cx="1638968" cy="1332300"/>
          </a:xfrm>
          <a:prstGeom prst="wedgeRoundRectCallout">
            <a:avLst>
              <a:gd name="adj1" fmla="val -30236"/>
              <a:gd name="adj2" fmla="val 1450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sv-SE" sz="1350">
              <a:solidFill>
                <a:prstClr val="white"/>
              </a:solidFill>
              <a:latin typeface="Calibri"/>
            </a:endParaRPr>
          </a:p>
        </p:txBody>
      </p:sp>
      <p:sp>
        <p:nvSpPr>
          <p:cNvPr id="2" name="Rubrik 1"/>
          <p:cNvSpPr>
            <a:spLocks noGrp="1"/>
          </p:cNvSpPr>
          <p:nvPr>
            <p:ph type="title"/>
          </p:nvPr>
        </p:nvSpPr>
        <p:spPr>
          <a:xfrm>
            <a:off x="688433" y="175539"/>
            <a:ext cx="8848796" cy="1367630"/>
          </a:xfrm>
        </p:spPr>
        <p:txBody>
          <a:bodyPr>
            <a:normAutofit/>
          </a:bodyPr>
          <a:lstStyle/>
          <a:p>
            <a:r>
              <a:rPr lang="sv-SE" dirty="0"/>
              <a:t>Aktiviteter -kompetensförsörjning</a:t>
            </a:r>
            <a:br>
              <a:rPr lang="sv-SE" dirty="0"/>
            </a:br>
            <a:r>
              <a:rPr lang="sv-SE" sz="2400" dirty="0"/>
              <a:t>- Vad vi gör och var? </a:t>
            </a:r>
            <a:endParaRPr lang="sv-SE" dirty="0"/>
          </a:p>
        </p:txBody>
      </p:sp>
      <p:cxnSp>
        <p:nvCxnSpPr>
          <p:cNvPr id="5" name="Rak pil 4"/>
          <p:cNvCxnSpPr/>
          <p:nvPr/>
        </p:nvCxnSpPr>
        <p:spPr>
          <a:xfrm flipV="1">
            <a:off x="1876426" y="5074260"/>
            <a:ext cx="8429625" cy="13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1876425" y="5046454"/>
            <a:ext cx="0" cy="1835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3154116" y="5051176"/>
            <a:ext cx="0" cy="18352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161989" y="5026288"/>
            <a:ext cx="0" cy="1835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6311771" y="4993196"/>
            <a:ext cx="0" cy="1835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8704107" y="5009372"/>
            <a:ext cx="0" cy="1835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914525" y="4650111"/>
            <a:ext cx="1428851" cy="461665"/>
          </a:xfrm>
          <a:prstGeom prst="rect">
            <a:avLst/>
          </a:prstGeom>
          <a:noFill/>
        </p:spPr>
        <p:txBody>
          <a:bodyPr wrap="square" rtlCol="0">
            <a:spAutoFit/>
          </a:bodyPr>
          <a:lstStyle/>
          <a:p>
            <a:pPr defTabSz="457200"/>
            <a:r>
              <a:rPr lang="sv-SE" sz="1200" dirty="0">
                <a:solidFill>
                  <a:prstClr val="black"/>
                </a:solidFill>
                <a:latin typeface="Calibri"/>
              </a:rPr>
              <a:t>Tekniska museet</a:t>
            </a:r>
          </a:p>
          <a:p>
            <a:pPr defTabSz="457200"/>
            <a:r>
              <a:rPr lang="sv-SE" sz="1200" dirty="0" err="1">
                <a:solidFill>
                  <a:prstClr val="black"/>
                </a:solidFill>
                <a:latin typeface="Calibri"/>
              </a:rPr>
              <a:t>SIP:ar</a:t>
            </a:r>
            <a:endParaRPr lang="sv-SE" sz="1200" dirty="0">
              <a:solidFill>
                <a:prstClr val="black"/>
              </a:solidFill>
              <a:latin typeface="Calibri"/>
            </a:endParaRPr>
          </a:p>
        </p:txBody>
      </p:sp>
      <p:sp>
        <p:nvSpPr>
          <p:cNvPr id="17" name="textruta 16"/>
          <p:cNvSpPr txBox="1"/>
          <p:nvPr/>
        </p:nvSpPr>
        <p:spPr>
          <a:xfrm>
            <a:off x="2220399" y="5432712"/>
            <a:ext cx="521594" cy="300082"/>
          </a:xfrm>
          <a:prstGeom prst="rect">
            <a:avLst/>
          </a:prstGeom>
          <a:noFill/>
        </p:spPr>
        <p:txBody>
          <a:bodyPr wrap="square" rtlCol="0">
            <a:spAutoFit/>
          </a:bodyPr>
          <a:lstStyle/>
          <a:p>
            <a:pPr algn="ctr" defTabSz="457200"/>
            <a:r>
              <a:rPr lang="sv-SE" sz="1350" b="1" dirty="0">
                <a:solidFill>
                  <a:prstClr val="black"/>
                </a:solidFill>
                <a:latin typeface="Calibri"/>
              </a:rPr>
              <a:t>Gr</a:t>
            </a:r>
          </a:p>
        </p:txBody>
      </p:sp>
      <p:sp>
        <p:nvSpPr>
          <p:cNvPr id="19" name="textruta 18"/>
          <p:cNvSpPr txBox="1"/>
          <p:nvPr/>
        </p:nvSpPr>
        <p:spPr>
          <a:xfrm>
            <a:off x="3259831" y="5432712"/>
            <a:ext cx="521594" cy="300082"/>
          </a:xfrm>
          <a:prstGeom prst="rect">
            <a:avLst/>
          </a:prstGeom>
          <a:noFill/>
        </p:spPr>
        <p:txBody>
          <a:bodyPr wrap="square" rtlCol="0">
            <a:spAutoFit/>
          </a:bodyPr>
          <a:lstStyle/>
          <a:p>
            <a:pPr algn="ctr" defTabSz="457200"/>
            <a:r>
              <a:rPr lang="sv-SE" sz="1350" b="1" dirty="0" err="1">
                <a:solidFill>
                  <a:prstClr val="black"/>
                </a:solidFill>
                <a:latin typeface="Calibri"/>
              </a:rPr>
              <a:t>Grh</a:t>
            </a:r>
            <a:endParaRPr lang="sv-SE" sz="1350" b="1" dirty="0">
              <a:solidFill>
                <a:prstClr val="black"/>
              </a:solidFill>
              <a:latin typeface="Calibri"/>
            </a:endParaRPr>
          </a:p>
        </p:txBody>
      </p:sp>
      <p:sp>
        <p:nvSpPr>
          <p:cNvPr id="20" name="textruta 19"/>
          <p:cNvSpPr txBox="1"/>
          <p:nvPr/>
        </p:nvSpPr>
        <p:spPr>
          <a:xfrm>
            <a:off x="4524712" y="5382259"/>
            <a:ext cx="1787059" cy="300082"/>
          </a:xfrm>
          <a:prstGeom prst="rect">
            <a:avLst/>
          </a:prstGeom>
          <a:noFill/>
        </p:spPr>
        <p:txBody>
          <a:bodyPr wrap="square" rtlCol="0">
            <a:spAutoFit/>
          </a:bodyPr>
          <a:lstStyle/>
          <a:p>
            <a:pPr algn="ctr" defTabSz="457200"/>
            <a:r>
              <a:rPr lang="sv-SE" sz="1350" b="1" dirty="0">
                <a:solidFill>
                  <a:prstClr val="black"/>
                </a:solidFill>
                <a:latin typeface="Calibri"/>
              </a:rPr>
              <a:t>Gy  / Teknikcollege</a:t>
            </a:r>
          </a:p>
        </p:txBody>
      </p:sp>
      <p:sp>
        <p:nvSpPr>
          <p:cNvPr id="21" name="textruta 20"/>
          <p:cNvSpPr txBox="1"/>
          <p:nvPr/>
        </p:nvSpPr>
        <p:spPr>
          <a:xfrm>
            <a:off x="3142444" y="4647977"/>
            <a:ext cx="1059796" cy="461665"/>
          </a:xfrm>
          <a:prstGeom prst="rect">
            <a:avLst/>
          </a:prstGeom>
          <a:noFill/>
        </p:spPr>
        <p:txBody>
          <a:bodyPr wrap="square" rtlCol="0">
            <a:spAutoFit/>
          </a:bodyPr>
          <a:lstStyle/>
          <a:p>
            <a:pPr defTabSz="457200"/>
            <a:r>
              <a:rPr lang="sv-SE" sz="1200" dirty="0">
                <a:solidFill>
                  <a:prstClr val="black"/>
                </a:solidFill>
                <a:latin typeface="Calibri"/>
              </a:rPr>
              <a:t>NTA skolutveckling</a:t>
            </a:r>
          </a:p>
        </p:txBody>
      </p:sp>
      <p:sp>
        <p:nvSpPr>
          <p:cNvPr id="22" name="textruta 21"/>
          <p:cNvSpPr txBox="1"/>
          <p:nvPr/>
        </p:nvSpPr>
        <p:spPr>
          <a:xfrm>
            <a:off x="4242182" y="4632854"/>
            <a:ext cx="953041" cy="461665"/>
          </a:xfrm>
          <a:prstGeom prst="rect">
            <a:avLst/>
          </a:prstGeom>
          <a:noFill/>
        </p:spPr>
        <p:txBody>
          <a:bodyPr wrap="square" rtlCol="0">
            <a:spAutoFit/>
          </a:bodyPr>
          <a:lstStyle/>
          <a:p>
            <a:pPr defTabSz="457200"/>
            <a:r>
              <a:rPr lang="sv-SE" sz="1200" dirty="0">
                <a:solidFill>
                  <a:prstClr val="black"/>
                </a:solidFill>
                <a:latin typeface="Calibri"/>
              </a:rPr>
              <a:t>Skolverket Programråd</a:t>
            </a:r>
          </a:p>
        </p:txBody>
      </p:sp>
      <p:sp>
        <p:nvSpPr>
          <p:cNvPr id="24" name="textruta 23"/>
          <p:cNvSpPr txBox="1"/>
          <p:nvPr/>
        </p:nvSpPr>
        <p:spPr>
          <a:xfrm>
            <a:off x="5190831" y="4620980"/>
            <a:ext cx="1160345" cy="461665"/>
          </a:xfrm>
          <a:prstGeom prst="rect">
            <a:avLst/>
          </a:prstGeom>
          <a:noFill/>
        </p:spPr>
        <p:txBody>
          <a:bodyPr wrap="square" rtlCol="0">
            <a:spAutoFit/>
          </a:bodyPr>
          <a:lstStyle/>
          <a:p>
            <a:pPr defTabSz="457200"/>
            <a:r>
              <a:rPr lang="sv-SE" sz="1200" dirty="0">
                <a:solidFill>
                  <a:prstClr val="black"/>
                </a:solidFill>
                <a:latin typeface="Calibri"/>
              </a:rPr>
              <a:t>Teknikcollege Mälardalen</a:t>
            </a:r>
          </a:p>
        </p:txBody>
      </p:sp>
      <p:sp>
        <p:nvSpPr>
          <p:cNvPr id="26" name="textruta 25"/>
          <p:cNvSpPr txBox="1"/>
          <p:nvPr/>
        </p:nvSpPr>
        <p:spPr>
          <a:xfrm>
            <a:off x="6390140" y="5355621"/>
            <a:ext cx="2215873" cy="300082"/>
          </a:xfrm>
          <a:prstGeom prst="rect">
            <a:avLst/>
          </a:prstGeom>
          <a:noFill/>
        </p:spPr>
        <p:txBody>
          <a:bodyPr wrap="square" rtlCol="0">
            <a:spAutoFit/>
          </a:bodyPr>
          <a:lstStyle/>
          <a:p>
            <a:pPr algn="ctr" defTabSz="457200"/>
            <a:r>
              <a:rPr lang="sv-SE" sz="1350" b="1" dirty="0" err="1">
                <a:solidFill>
                  <a:prstClr val="black"/>
                </a:solidFill>
                <a:latin typeface="Calibri"/>
              </a:rPr>
              <a:t>Yh</a:t>
            </a:r>
            <a:r>
              <a:rPr lang="sv-SE" sz="1350" b="1" dirty="0">
                <a:solidFill>
                  <a:prstClr val="black"/>
                </a:solidFill>
                <a:latin typeface="Calibri"/>
              </a:rPr>
              <a:t>/Högskola / Universitet</a:t>
            </a:r>
          </a:p>
        </p:txBody>
      </p:sp>
      <p:sp>
        <p:nvSpPr>
          <p:cNvPr id="27" name="textruta 26"/>
          <p:cNvSpPr txBox="1"/>
          <p:nvPr/>
        </p:nvSpPr>
        <p:spPr>
          <a:xfrm>
            <a:off x="7861018" y="4606719"/>
            <a:ext cx="758643" cy="461665"/>
          </a:xfrm>
          <a:prstGeom prst="rect">
            <a:avLst/>
          </a:prstGeom>
          <a:noFill/>
        </p:spPr>
        <p:txBody>
          <a:bodyPr wrap="square" rtlCol="0">
            <a:spAutoFit/>
          </a:bodyPr>
          <a:lstStyle/>
          <a:p>
            <a:pPr defTabSz="457200"/>
            <a:r>
              <a:rPr lang="sv-SE" sz="1200" dirty="0">
                <a:solidFill>
                  <a:prstClr val="black"/>
                </a:solidFill>
                <a:latin typeface="Calibri"/>
              </a:rPr>
              <a:t>HH/MDH</a:t>
            </a:r>
          </a:p>
          <a:p>
            <a:pPr defTabSz="457200"/>
            <a:r>
              <a:rPr lang="sv-SE" sz="1200" dirty="0" err="1">
                <a:solidFill>
                  <a:prstClr val="black"/>
                </a:solidFill>
                <a:latin typeface="Calibri"/>
              </a:rPr>
              <a:t>Swedsoft</a:t>
            </a:r>
            <a:endParaRPr lang="sv-SE" sz="1200" dirty="0">
              <a:solidFill>
                <a:prstClr val="black"/>
              </a:solidFill>
              <a:latin typeface="Calibri"/>
            </a:endParaRPr>
          </a:p>
        </p:txBody>
      </p:sp>
      <p:sp>
        <p:nvSpPr>
          <p:cNvPr id="28" name="textruta 27"/>
          <p:cNvSpPr txBox="1"/>
          <p:nvPr/>
        </p:nvSpPr>
        <p:spPr>
          <a:xfrm>
            <a:off x="8679861" y="5334736"/>
            <a:ext cx="1470705" cy="300082"/>
          </a:xfrm>
          <a:prstGeom prst="rect">
            <a:avLst/>
          </a:prstGeom>
          <a:noFill/>
        </p:spPr>
        <p:txBody>
          <a:bodyPr wrap="square" rtlCol="0">
            <a:spAutoFit/>
          </a:bodyPr>
          <a:lstStyle/>
          <a:p>
            <a:pPr algn="ctr" defTabSz="457200"/>
            <a:r>
              <a:rPr lang="sv-SE" sz="1350" b="1" dirty="0">
                <a:solidFill>
                  <a:prstClr val="black"/>
                </a:solidFill>
                <a:latin typeface="Calibri"/>
              </a:rPr>
              <a:t>R&amp;D</a:t>
            </a:r>
          </a:p>
        </p:txBody>
      </p:sp>
      <p:sp>
        <p:nvSpPr>
          <p:cNvPr id="29" name="textruta 28"/>
          <p:cNvSpPr txBox="1"/>
          <p:nvPr/>
        </p:nvSpPr>
        <p:spPr>
          <a:xfrm>
            <a:off x="8856341" y="4716198"/>
            <a:ext cx="1449709" cy="276999"/>
          </a:xfrm>
          <a:prstGeom prst="rect">
            <a:avLst/>
          </a:prstGeom>
          <a:noFill/>
        </p:spPr>
        <p:txBody>
          <a:bodyPr wrap="square" rtlCol="0">
            <a:spAutoFit/>
          </a:bodyPr>
          <a:lstStyle/>
          <a:p>
            <a:pPr defTabSz="457200"/>
            <a:r>
              <a:rPr lang="sv-SE" sz="1200">
                <a:solidFill>
                  <a:prstClr val="black"/>
                </a:solidFill>
                <a:latin typeface="Calibri"/>
              </a:rPr>
              <a:t>Yrkesverksamma</a:t>
            </a:r>
            <a:endParaRPr lang="sv-SE" sz="1200" dirty="0">
              <a:solidFill>
                <a:prstClr val="black"/>
              </a:solidFill>
              <a:latin typeface="Calibri"/>
            </a:endParaRPr>
          </a:p>
        </p:txBody>
      </p:sp>
      <p:sp>
        <p:nvSpPr>
          <p:cNvPr id="30" name="textruta 29"/>
          <p:cNvSpPr txBox="1"/>
          <p:nvPr/>
        </p:nvSpPr>
        <p:spPr>
          <a:xfrm>
            <a:off x="6435622" y="4591287"/>
            <a:ext cx="1411746" cy="461665"/>
          </a:xfrm>
          <a:prstGeom prst="rect">
            <a:avLst/>
          </a:prstGeom>
          <a:solidFill>
            <a:schemeClr val="bg1"/>
          </a:solidFill>
        </p:spPr>
        <p:txBody>
          <a:bodyPr wrap="square" rtlCol="0">
            <a:spAutoFit/>
          </a:bodyPr>
          <a:lstStyle/>
          <a:p>
            <a:pPr defTabSz="457200"/>
            <a:r>
              <a:rPr lang="sv-SE" sz="1200" dirty="0">
                <a:solidFill>
                  <a:prstClr val="black"/>
                </a:solidFill>
                <a:latin typeface="Calibri"/>
              </a:rPr>
              <a:t>Svensk Elektronik Plushögskolan</a:t>
            </a:r>
          </a:p>
        </p:txBody>
      </p:sp>
      <p:sp>
        <p:nvSpPr>
          <p:cNvPr id="18" name="textruta 17"/>
          <p:cNvSpPr txBox="1"/>
          <p:nvPr/>
        </p:nvSpPr>
        <p:spPr>
          <a:xfrm>
            <a:off x="6324599" y="5758906"/>
            <a:ext cx="3715604" cy="300082"/>
          </a:xfrm>
          <a:prstGeom prst="rect">
            <a:avLst/>
          </a:prstGeom>
          <a:solidFill>
            <a:schemeClr val="tx2">
              <a:lumMod val="20000"/>
              <a:lumOff val="80000"/>
            </a:schemeClr>
          </a:solidFill>
        </p:spPr>
        <p:txBody>
          <a:bodyPr wrap="square" rtlCol="0">
            <a:spAutoFit/>
          </a:bodyPr>
          <a:lstStyle/>
          <a:p>
            <a:pPr algn="ctr" defTabSz="457200"/>
            <a:r>
              <a:rPr lang="sv-SE" sz="1350" b="1" dirty="0">
                <a:solidFill>
                  <a:prstClr val="black"/>
                </a:solidFill>
                <a:latin typeface="Calibri"/>
              </a:rPr>
              <a:t>Vidareutbildning för yrkesaktiva</a:t>
            </a:r>
          </a:p>
        </p:txBody>
      </p:sp>
      <p:sp>
        <p:nvSpPr>
          <p:cNvPr id="8" name="textruta 7"/>
          <p:cNvSpPr txBox="1"/>
          <p:nvPr/>
        </p:nvSpPr>
        <p:spPr>
          <a:xfrm>
            <a:off x="1832954" y="2159454"/>
            <a:ext cx="1580076" cy="1169551"/>
          </a:xfrm>
          <a:prstGeom prst="rect">
            <a:avLst/>
          </a:prstGeom>
          <a:noFill/>
        </p:spPr>
        <p:txBody>
          <a:bodyPr wrap="square" rtlCol="0">
            <a:spAutoFit/>
          </a:bodyPr>
          <a:lstStyle/>
          <a:p>
            <a:pPr algn="ctr" defTabSz="457200"/>
            <a:r>
              <a:rPr lang="sv-SE" sz="1400" b="1" dirty="0">
                <a:solidFill>
                  <a:prstClr val="black"/>
                </a:solidFill>
                <a:latin typeface="Calibri"/>
              </a:rPr>
              <a:t>Attraktionskraft</a:t>
            </a:r>
          </a:p>
          <a:p>
            <a:pPr algn="ctr" defTabSz="457200"/>
            <a:r>
              <a:rPr lang="sv-SE" sz="1400" dirty="0">
                <a:solidFill>
                  <a:prstClr val="black"/>
                </a:solidFill>
                <a:latin typeface="Calibri"/>
              </a:rPr>
              <a:t>Aktiviteter för att öka intresset för teknik och naturvetenskap</a:t>
            </a:r>
          </a:p>
        </p:txBody>
      </p:sp>
      <p:sp>
        <p:nvSpPr>
          <p:cNvPr id="42" name="Rundad rektangulär 41"/>
          <p:cNvSpPr/>
          <p:nvPr/>
        </p:nvSpPr>
        <p:spPr>
          <a:xfrm>
            <a:off x="8987479" y="2054482"/>
            <a:ext cx="1413816" cy="1264768"/>
          </a:xfrm>
          <a:prstGeom prst="wedgeRoundRectCallout">
            <a:avLst>
              <a:gd name="adj1" fmla="val -32901"/>
              <a:gd name="adj2" fmla="val 1597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sv-SE" sz="1350">
              <a:solidFill>
                <a:prstClr val="white"/>
              </a:solidFill>
              <a:latin typeface="Calibri"/>
            </a:endParaRPr>
          </a:p>
        </p:txBody>
      </p:sp>
      <p:sp>
        <p:nvSpPr>
          <p:cNvPr id="43" name="textruta 42"/>
          <p:cNvSpPr txBox="1"/>
          <p:nvPr/>
        </p:nvSpPr>
        <p:spPr>
          <a:xfrm>
            <a:off x="8973981" y="2159454"/>
            <a:ext cx="1368489" cy="954107"/>
          </a:xfrm>
          <a:prstGeom prst="rect">
            <a:avLst/>
          </a:prstGeom>
          <a:noFill/>
        </p:spPr>
        <p:txBody>
          <a:bodyPr wrap="square" rtlCol="0">
            <a:spAutoFit/>
          </a:bodyPr>
          <a:lstStyle/>
          <a:p>
            <a:pPr algn="ctr" defTabSz="457200"/>
            <a:r>
              <a:rPr lang="sv-SE" sz="1200" b="1" dirty="0">
                <a:solidFill>
                  <a:prstClr val="black"/>
                </a:solidFill>
                <a:latin typeface="Calibri"/>
              </a:rPr>
              <a:t>T</a:t>
            </a:r>
            <a:r>
              <a:rPr lang="sv-SE" sz="1400" b="1" dirty="0">
                <a:solidFill>
                  <a:prstClr val="black"/>
                </a:solidFill>
                <a:latin typeface="Calibri"/>
              </a:rPr>
              <a:t>eknikspridning</a:t>
            </a:r>
          </a:p>
          <a:p>
            <a:pPr algn="ctr" defTabSz="457200"/>
            <a:r>
              <a:rPr lang="sv-SE" sz="1400" dirty="0">
                <a:solidFill>
                  <a:prstClr val="black"/>
                </a:solidFill>
                <a:latin typeface="Calibri"/>
              </a:rPr>
              <a:t>Kompetensnav</a:t>
            </a:r>
            <a:r>
              <a:rPr lang="sv-SE" sz="1400" b="1" dirty="0">
                <a:solidFill>
                  <a:prstClr val="black"/>
                </a:solidFill>
                <a:latin typeface="Calibri"/>
              </a:rPr>
              <a:t> </a:t>
            </a:r>
            <a:r>
              <a:rPr lang="sv-SE" sz="1400" dirty="0">
                <a:solidFill>
                  <a:prstClr val="black"/>
                </a:solidFill>
                <a:latin typeface="Calibri"/>
              </a:rPr>
              <a:t>Lärosäte, institut etc.</a:t>
            </a:r>
          </a:p>
        </p:txBody>
      </p:sp>
      <p:sp>
        <p:nvSpPr>
          <p:cNvPr id="44" name="Rundad rektangulär 43"/>
          <p:cNvSpPr/>
          <p:nvPr/>
        </p:nvSpPr>
        <p:spPr>
          <a:xfrm>
            <a:off x="3600529" y="2101931"/>
            <a:ext cx="1618551" cy="1272080"/>
          </a:xfrm>
          <a:prstGeom prst="wedgeRoundRectCallout">
            <a:avLst>
              <a:gd name="adj1" fmla="val -61936"/>
              <a:gd name="adj2" fmla="val 15138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sv-SE" sz="1350">
              <a:solidFill>
                <a:srgbClr val="FF0000"/>
              </a:solidFill>
              <a:latin typeface="Calibri"/>
            </a:endParaRPr>
          </a:p>
        </p:txBody>
      </p:sp>
      <p:sp>
        <p:nvSpPr>
          <p:cNvPr id="45" name="textruta 44"/>
          <p:cNvSpPr txBox="1"/>
          <p:nvPr/>
        </p:nvSpPr>
        <p:spPr>
          <a:xfrm>
            <a:off x="3662049" y="2165515"/>
            <a:ext cx="1522382" cy="1169551"/>
          </a:xfrm>
          <a:prstGeom prst="rect">
            <a:avLst/>
          </a:prstGeom>
          <a:noFill/>
        </p:spPr>
        <p:txBody>
          <a:bodyPr wrap="square" rtlCol="0">
            <a:spAutoFit/>
          </a:bodyPr>
          <a:lstStyle/>
          <a:p>
            <a:pPr defTabSz="457200"/>
            <a:r>
              <a:rPr lang="sv-SE" sz="1400" b="1" dirty="0">
                <a:solidFill>
                  <a:prstClr val="black"/>
                </a:solidFill>
                <a:latin typeface="Calibri"/>
              </a:rPr>
              <a:t>Attraktionskraft</a:t>
            </a:r>
          </a:p>
          <a:p>
            <a:pPr defTabSz="457200"/>
            <a:r>
              <a:rPr lang="sv-SE" sz="1400" dirty="0">
                <a:solidFill>
                  <a:prstClr val="black"/>
                </a:solidFill>
                <a:latin typeface="Calibri"/>
              </a:rPr>
              <a:t>Utveckla läromedel som synliggör elektronik</a:t>
            </a:r>
          </a:p>
        </p:txBody>
      </p:sp>
      <p:sp>
        <p:nvSpPr>
          <p:cNvPr id="48" name="Rundad rektangulär 47"/>
          <p:cNvSpPr/>
          <p:nvPr/>
        </p:nvSpPr>
        <p:spPr>
          <a:xfrm>
            <a:off x="7155538" y="1907183"/>
            <a:ext cx="1700803" cy="1684384"/>
          </a:xfrm>
          <a:prstGeom prst="wedgeRoundRectCallout">
            <a:avLst>
              <a:gd name="adj1" fmla="val 9355"/>
              <a:gd name="adj2" fmla="val 1082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sv-SE" sz="1350">
              <a:solidFill>
                <a:prstClr val="white"/>
              </a:solidFill>
              <a:latin typeface="Calibri"/>
            </a:endParaRPr>
          </a:p>
        </p:txBody>
      </p:sp>
      <p:sp>
        <p:nvSpPr>
          <p:cNvPr id="49" name="textruta 48"/>
          <p:cNvSpPr txBox="1"/>
          <p:nvPr/>
        </p:nvSpPr>
        <p:spPr>
          <a:xfrm>
            <a:off x="7151517" y="1963833"/>
            <a:ext cx="1762242" cy="1600438"/>
          </a:xfrm>
          <a:prstGeom prst="rect">
            <a:avLst/>
          </a:prstGeom>
          <a:noFill/>
        </p:spPr>
        <p:txBody>
          <a:bodyPr wrap="square" rtlCol="0">
            <a:spAutoFit/>
          </a:bodyPr>
          <a:lstStyle/>
          <a:p>
            <a:pPr defTabSz="457200"/>
            <a:r>
              <a:rPr lang="sv-SE" sz="1400" b="1" dirty="0" err="1">
                <a:solidFill>
                  <a:prstClr val="black"/>
                </a:solidFill>
                <a:latin typeface="Calibri"/>
              </a:rPr>
              <a:t>Prepare</a:t>
            </a:r>
            <a:endParaRPr lang="sv-SE" sz="1400" b="1" dirty="0">
              <a:solidFill>
                <a:prstClr val="black"/>
              </a:solidFill>
              <a:latin typeface="Calibri"/>
            </a:endParaRPr>
          </a:p>
          <a:p>
            <a:pPr defTabSz="457200"/>
            <a:r>
              <a:rPr lang="sv-SE" sz="1400" dirty="0">
                <a:solidFill>
                  <a:prstClr val="black"/>
                </a:solidFill>
                <a:latin typeface="Calibri"/>
              </a:rPr>
              <a:t>Förberedelseprogram inför tillämpad forskning i elektronik</a:t>
            </a:r>
            <a:br>
              <a:rPr lang="sv-SE" sz="1400" dirty="0">
                <a:solidFill>
                  <a:prstClr val="black"/>
                </a:solidFill>
                <a:latin typeface="Calibri"/>
              </a:rPr>
            </a:br>
            <a:r>
              <a:rPr lang="sv-SE" sz="1400" b="1" dirty="0">
                <a:solidFill>
                  <a:prstClr val="black"/>
                </a:solidFill>
                <a:latin typeface="Calibri"/>
              </a:rPr>
              <a:t>PROMPT - </a:t>
            </a:r>
            <a:r>
              <a:rPr lang="sv-SE" sz="1400" dirty="0">
                <a:solidFill>
                  <a:prstClr val="black"/>
                </a:solidFill>
                <a:latin typeface="Calibri"/>
              </a:rPr>
              <a:t>Kurser i mjukvaruutveckling för yrkesverksamma</a:t>
            </a:r>
          </a:p>
        </p:txBody>
      </p:sp>
      <p:sp>
        <p:nvSpPr>
          <p:cNvPr id="50" name="Rundad rektangulär 49"/>
          <p:cNvSpPr/>
          <p:nvPr/>
        </p:nvSpPr>
        <p:spPr>
          <a:xfrm>
            <a:off x="5348208" y="1866240"/>
            <a:ext cx="1698614" cy="1609989"/>
          </a:xfrm>
          <a:prstGeom prst="wedgeRoundRectCallout">
            <a:avLst>
              <a:gd name="adj1" fmla="val -75866"/>
              <a:gd name="adj2" fmla="val 1265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sv-SE" sz="1350">
              <a:solidFill>
                <a:prstClr val="white"/>
              </a:solidFill>
              <a:latin typeface="Calibri"/>
            </a:endParaRPr>
          </a:p>
        </p:txBody>
      </p:sp>
      <p:sp>
        <p:nvSpPr>
          <p:cNvPr id="51" name="textruta 50"/>
          <p:cNvSpPr txBox="1"/>
          <p:nvPr/>
        </p:nvSpPr>
        <p:spPr>
          <a:xfrm>
            <a:off x="5302719" y="2017918"/>
            <a:ext cx="1776325" cy="1323439"/>
          </a:xfrm>
          <a:prstGeom prst="rect">
            <a:avLst/>
          </a:prstGeom>
          <a:noFill/>
        </p:spPr>
        <p:txBody>
          <a:bodyPr wrap="square" rtlCol="0">
            <a:spAutoFit/>
          </a:bodyPr>
          <a:lstStyle/>
          <a:p>
            <a:pPr defTabSz="457200"/>
            <a:r>
              <a:rPr lang="sv-SE" sz="1400" b="1" dirty="0">
                <a:solidFill>
                  <a:prstClr val="black"/>
                </a:solidFill>
                <a:latin typeface="Calibri"/>
              </a:rPr>
              <a:t>Vetenskapens hus</a:t>
            </a:r>
          </a:p>
          <a:p>
            <a:pPr defTabSz="457200"/>
            <a:r>
              <a:rPr lang="sv-SE" sz="1400" dirty="0">
                <a:solidFill>
                  <a:prstClr val="black"/>
                </a:solidFill>
                <a:latin typeface="Calibri"/>
              </a:rPr>
              <a:t>Program/tema </a:t>
            </a:r>
            <a:br>
              <a:rPr lang="sv-SE" sz="1400" dirty="0">
                <a:solidFill>
                  <a:prstClr val="black"/>
                </a:solidFill>
                <a:latin typeface="Calibri"/>
              </a:rPr>
            </a:br>
            <a:r>
              <a:rPr lang="sv-SE" sz="1400" dirty="0">
                <a:solidFill>
                  <a:prstClr val="black"/>
                </a:solidFill>
                <a:latin typeface="Calibri"/>
              </a:rPr>
              <a:t>för lärare och </a:t>
            </a:r>
            <a:r>
              <a:rPr lang="sv-SE" sz="1400" dirty="0" err="1">
                <a:solidFill>
                  <a:prstClr val="black"/>
                </a:solidFill>
                <a:latin typeface="Calibri"/>
              </a:rPr>
              <a:t>SYV:are</a:t>
            </a:r>
            <a:endParaRPr lang="sv-SE" sz="1400" dirty="0">
              <a:solidFill>
                <a:prstClr val="black"/>
              </a:solidFill>
              <a:latin typeface="Calibri"/>
            </a:endParaRPr>
          </a:p>
          <a:p>
            <a:pPr defTabSz="457200"/>
            <a:br>
              <a:rPr lang="sv-SE" sz="1000" b="1" dirty="0">
                <a:solidFill>
                  <a:prstClr val="black"/>
                </a:solidFill>
                <a:latin typeface="Calibri"/>
              </a:rPr>
            </a:br>
            <a:r>
              <a:rPr lang="sv-SE" sz="1400" b="1" dirty="0">
                <a:solidFill>
                  <a:prstClr val="black"/>
                </a:solidFill>
                <a:latin typeface="Calibri"/>
              </a:rPr>
              <a:t>Skolverkets program-råd för El- och Energi</a:t>
            </a:r>
            <a:endParaRPr lang="sv-SE" sz="1400" dirty="0">
              <a:solidFill>
                <a:prstClr val="black"/>
              </a:solidFill>
              <a:latin typeface="Calibri"/>
            </a:endParaRPr>
          </a:p>
        </p:txBody>
      </p:sp>
      <p:sp>
        <p:nvSpPr>
          <p:cNvPr id="3" name="Rundad rektangulär 2"/>
          <p:cNvSpPr/>
          <p:nvPr/>
        </p:nvSpPr>
        <p:spPr>
          <a:xfrm>
            <a:off x="6435623" y="3579431"/>
            <a:ext cx="1055225" cy="904669"/>
          </a:xfrm>
          <a:prstGeom prst="wedgeRoundRectCallout">
            <a:avLst>
              <a:gd name="adj1" fmla="val -50972"/>
              <a:gd name="adj2" fmla="val 106744"/>
              <a:gd name="adj3" fmla="val 16667"/>
            </a:avLst>
          </a:prstGeom>
          <a:solidFill>
            <a:schemeClr val="bg1"/>
          </a:solidFill>
          <a:ln w="28575">
            <a:solidFill>
              <a:srgbClr val="FFC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prstClr val="white"/>
              </a:solidFill>
              <a:latin typeface="Calibri"/>
            </a:endParaRPr>
          </a:p>
        </p:txBody>
      </p:sp>
      <p:sp>
        <p:nvSpPr>
          <p:cNvPr id="4" name="textruta 3"/>
          <p:cNvSpPr txBox="1"/>
          <p:nvPr/>
        </p:nvSpPr>
        <p:spPr>
          <a:xfrm>
            <a:off x="6607444" y="3794636"/>
            <a:ext cx="743919" cy="400110"/>
          </a:xfrm>
          <a:prstGeom prst="rect">
            <a:avLst/>
          </a:prstGeom>
          <a:noFill/>
        </p:spPr>
        <p:txBody>
          <a:bodyPr wrap="square" rtlCol="0">
            <a:spAutoFit/>
          </a:bodyPr>
          <a:lstStyle/>
          <a:p>
            <a:pPr algn="ctr" defTabSz="457200"/>
            <a:r>
              <a:rPr lang="sv-SE" sz="2000" b="1" dirty="0" err="1">
                <a:solidFill>
                  <a:prstClr val="black"/>
                </a:solidFill>
                <a:latin typeface="Calibri"/>
              </a:rPr>
              <a:t>Yh</a:t>
            </a:r>
            <a:endParaRPr lang="sv-SE" b="1" dirty="0">
              <a:solidFill>
                <a:prstClr val="black"/>
              </a:solidFill>
              <a:latin typeface="Calibri"/>
            </a:endParaRPr>
          </a:p>
        </p:txBody>
      </p:sp>
      <p:sp>
        <p:nvSpPr>
          <p:cNvPr id="6" name="Vänster klammerparentes 5">
            <a:extLst>
              <a:ext uri="{FF2B5EF4-FFF2-40B4-BE49-F238E27FC236}">
                <a16:creationId xmlns:a16="http://schemas.microsoft.com/office/drawing/2014/main" id="{6666D81D-1C1E-4A54-9362-CED9947CF1D3}"/>
              </a:ext>
            </a:extLst>
          </p:cNvPr>
          <p:cNvSpPr/>
          <p:nvPr/>
        </p:nvSpPr>
        <p:spPr>
          <a:xfrm rot="16200000">
            <a:off x="2890845" y="4553987"/>
            <a:ext cx="294827" cy="224746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sv-SE">
              <a:solidFill>
                <a:prstClr val="black"/>
              </a:solidFill>
              <a:latin typeface="Calibri"/>
            </a:endParaRPr>
          </a:p>
        </p:txBody>
      </p:sp>
      <p:sp>
        <p:nvSpPr>
          <p:cNvPr id="13" name="textruta 12">
            <a:extLst>
              <a:ext uri="{FF2B5EF4-FFF2-40B4-BE49-F238E27FC236}">
                <a16:creationId xmlns:a16="http://schemas.microsoft.com/office/drawing/2014/main" id="{53C631C8-6CD3-4580-8976-916CC9157162}"/>
              </a:ext>
            </a:extLst>
          </p:cNvPr>
          <p:cNvSpPr txBox="1"/>
          <p:nvPr/>
        </p:nvSpPr>
        <p:spPr>
          <a:xfrm>
            <a:off x="1914525" y="5849472"/>
            <a:ext cx="2083735" cy="369332"/>
          </a:xfrm>
          <a:prstGeom prst="rect">
            <a:avLst/>
          </a:prstGeom>
          <a:noFill/>
        </p:spPr>
        <p:txBody>
          <a:bodyPr wrap="square" rtlCol="0">
            <a:spAutoFit/>
          </a:bodyPr>
          <a:lstStyle/>
          <a:p>
            <a:pPr defTabSz="457200"/>
            <a:r>
              <a:rPr lang="sv-SE" dirty="0">
                <a:solidFill>
                  <a:prstClr val="black"/>
                </a:solidFill>
                <a:latin typeface="Calibri"/>
              </a:rPr>
              <a:t>år 1-9, obligatorisk</a:t>
            </a:r>
          </a:p>
        </p:txBody>
      </p:sp>
      <p:sp>
        <p:nvSpPr>
          <p:cNvPr id="36" name="Vänster klammerparentes 35">
            <a:extLst>
              <a:ext uri="{FF2B5EF4-FFF2-40B4-BE49-F238E27FC236}">
                <a16:creationId xmlns:a16="http://schemas.microsoft.com/office/drawing/2014/main" id="{08A5B97C-883D-472B-9F16-D5CFEEF006E9}"/>
              </a:ext>
            </a:extLst>
          </p:cNvPr>
          <p:cNvSpPr/>
          <p:nvPr/>
        </p:nvSpPr>
        <p:spPr>
          <a:xfrm rot="16200000">
            <a:off x="5130436" y="4642054"/>
            <a:ext cx="285863" cy="20623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sv-SE">
              <a:solidFill>
                <a:prstClr val="black"/>
              </a:solidFill>
              <a:latin typeface="Calibri"/>
            </a:endParaRPr>
          </a:p>
        </p:txBody>
      </p:sp>
      <p:sp>
        <p:nvSpPr>
          <p:cNvPr id="37" name="textruta 36">
            <a:extLst>
              <a:ext uri="{FF2B5EF4-FFF2-40B4-BE49-F238E27FC236}">
                <a16:creationId xmlns:a16="http://schemas.microsoft.com/office/drawing/2014/main" id="{B78DCDFC-BAC8-433B-AA4B-C1276737758F}"/>
              </a:ext>
            </a:extLst>
          </p:cNvPr>
          <p:cNvSpPr txBox="1"/>
          <p:nvPr/>
        </p:nvSpPr>
        <p:spPr>
          <a:xfrm>
            <a:off x="4204999" y="5732932"/>
            <a:ext cx="2083735" cy="369332"/>
          </a:xfrm>
          <a:prstGeom prst="rect">
            <a:avLst/>
          </a:prstGeom>
          <a:noFill/>
        </p:spPr>
        <p:txBody>
          <a:bodyPr wrap="square" rtlCol="0">
            <a:spAutoFit/>
          </a:bodyPr>
          <a:lstStyle/>
          <a:p>
            <a:pPr defTabSz="457200"/>
            <a:r>
              <a:rPr lang="sv-SE" dirty="0">
                <a:solidFill>
                  <a:prstClr val="black"/>
                </a:solidFill>
                <a:latin typeface="Calibri"/>
              </a:rPr>
              <a:t>Val efter intresse</a:t>
            </a:r>
          </a:p>
        </p:txBody>
      </p:sp>
    </p:spTree>
    <p:extLst>
      <p:ext uri="{BB962C8B-B14F-4D97-AF65-F5344CB8AC3E}">
        <p14:creationId xmlns:p14="http://schemas.microsoft.com/office/powerpoint/2010/main" val="4111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8" grpId="0" animBg="1"/>
      <p:bldP spid="8" grpId="0"/>
      <p:bldP spid="42" grpId="0" animBg="1"/>
      <p:bldP spid="43" grpId="0"/>
      <p:bldP spid="44" grpId="0" animBg="1"/>
      <p:bldP spid="45" grpId="0"/>
      <p:bldP spid="48" grpId="0" animBg="1"/>
      <p:bldP spid="49" grpId="0"/>
      <p:bldP spid="50" grpId="0" animBg="1"/>
      <p:bldP spid="51" grpId="0"/>
      <p:bldP spid="3" grpId="0" animBg="1"/>
      <p:bldP spid="4" grpId="0"/>
    </p:bldLst>
  </p:timing>
</p:sld>
</file>

<file path=ppt/theme/theme1.xml><?xml version="1.0" encoding="utf-8"?>
<a:theme xmlns:a="http://schemas.openxmlformats.org/drawingml/2006/main" name="Office-tema">
  <a:themeElements>
    <a:clrScheme name="Smartare Elektronik">
      <a:dk1>
        <a:srgbClr val="000000"/>
      </a:dk1>
      <a:lt1>
        <a:srgbClr val="FFFFFF"/>
      </a:lt1>
      <a:dk2>
        <a:srgbClr val="44546A"/>
      </a:dk2>
      <a:lt2>
        <a:srgbClr val="E7E6E6"/>
      </a:lt2>
      <a:accent1>
        <a:srgbClr val="20667C"/>
      </a:accent1>
      <a:accent2>
        <a:srgbClr val="577F93"/>
      </a:accent2>
      <a:accent3>
        <a:srgbClr val="A31360"/>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539</Words>
  <Application>Microsoft Office PowerPoint</Application>
  <PresentationFormat>Bredbild</PresentationFormat>
  <Paragraphs>110</Paragraphs>
  <Slides>14</Slides>
  <Notes>7</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Rockwell</vt:lpstr>
      <vt:lpstr>Trebuchet MS</vt:lpstr>
      <vt:lpstr>Wingdings</vt:lpstr>
      <vt:lpstr>Office-tema</vt:lpstr>
      <vt:lpstr>Smartare Elektroniksystem Svensk Elektronik årsmöte 2019-05-23</vt:lpstr>
      <vt:lpstr>Strategiska innovationsområden</vt:lpstr>
      <vt:lpstr>Strategiska Innovations Program</vt:lpstr>
      <vt:lpstr>Målsättning och VISION</vt:lpstr>
      <vt:lpstr>Tre grupper bildar industrin (siffror från 2011)</vt:lpstr>
      <vt:lpstr>Uppdatering branschkartläggning</vt:lpstr>
      <vt:lpstr>Effektivare värdekedja – Handbok för beställningar </vt:lpstr>
      <vt:lpstr>Kompetensförsörjning - en resa i utbildningssystemet (2015 … 20XY)</vt:lpstr>
      <vt:lpstr>Aktiviteter -kompetensförsörjning - Vad vi gör och var? </vt:lpstr>
      <vt:lpstr>Spetskompetens</vt:lpstr>
      <vt:lpstr> www.smartareelektroniksystem.se   </vt:lpstr>
      <vt:lpstr>MISSION: strengthen  Swedish  ECS  companies participation in  International (EU funded) projects  PROMOTE ECS projects to go Int’l  Based on Recommendation from  Vinnova’s  2017  ECS  SIP EVALUATION </vt:lpstr>
      <vt:lpstr>Kommande arrangemang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Maria.Mansson@prevas.se</dc:creator>
  <cp:lastModifiedBy>Svensson, Magnus</cp:lastModifiedBy>
  <cp:revision>69</cp:revision>
  <cp:lastPrinted>2018-02-13T10:31:40Z</cp:lastPrinted>
  <dcterms:created xsi:type="dcterms:W3CDTF">2018-02-09T14:57:58Z</dcterms:created>
  <dcterms:modified xsi:type="dcterms:W3CDTF">2019-05-23T05:36:30Z</dcterms:modified>
</cp:coreProperties>
</file>