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70" r:id="rId3"/>
  </p:sldMasterIdLst>
  <p:notesMasterIdLst>
    <p:notesMasterId r:id="rId15"/>
  </p:notesMasterIdLst>
  <p:sldIdLst>
    <p:sldId id="335" r:id="rId4"/>
    <p:sldId id="276" r:id="rId5"/>
    <p:sldId id="275" r:id="rId6"/>
    <p:sldId id="313" r:id="rId7"/>
    <p:sldId id="297" r:id="rId8"/>
    <p:sldId id="258" r:id="rId9"/>
    <p:sldId id="284" r:id="rId10"/>
    <p:sldId id="273" r:id="rId11"/>
    <p:sldId id="336" r:id="rId12"/>
    <p:sldId id="337" r:id="rId13"/>
    <p:sldId id="312" r:id="rId14"/>
  </p:sldIdLst>
  <p:sldSz cx="12192000" cy="6858000"/>
  <p:notesSz cx="6865938" cy="99980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15A6B"/>
    <a:srgbClr val="433953"/>
    <a:srgbClr val="003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5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06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3897488E-7CC6-467E-BD89-EF1B203EC040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2B05B1A0-ECAF-4B0B-97C0-3051B23D84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83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3595">
              <a:defRPr/>
            </a:pPr>
            <a:fld id="{048E3FC0-BB8A-0E4D-B804-1690EE7DAFA0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963595">
                <a:defRPr/>
              </a:pPr>
              <a:t>2</a:t>
            </a:fld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518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3FC0-BB8A-0E4D-B804-1690EE7DAFA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41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4B9F-D415-1645-8BC8-A0A869AA2175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1B9B-5B24-E148-8473-84AB1F21D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66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design_colour_liggan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2757185"/>
            <a:ext cx="103632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87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28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84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740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51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967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11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9749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939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9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4B9F-D415-1645-8BC8-A0A869AA2175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1B9B-5B24-E148-8473-84AB1F21D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90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5401" y="659613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5402" y="4820858"/>
            <a:ext cx="5319349" cy="14031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581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900">
                <a:latin typeface="Calibri"/>
                <a:cs typeface="Calibri"/>
              </a:defRPr>
            </a:lvl1pPr>
            <a:lvl2pPr marL="800100" indent="-342900">
              <a:buFont typeface="Arial" pitchFamily="34" charset="0"/>
              <a:buChar char="•"/>
              <a:defRPr sz="2400">
                <a:latin typeface="Calibri"/>
                <a:cs typeface="Calibri"/>
              </a:defRPr>
            </a:lvl2pPr>
            <a:lvl3pPr marL="1257300" indent="-342900">
              <a:buFont typeface="Arial" pitchFamily="34" charset="0"/>
              <a:buChar char="•"/>
              <a:defRPr sz="2400">
                <a:latin typeface="Calibri"/>
                <a:cs typeface="Calibri"/>
              </a:defRPr>
            </a:lvl3pPr>
            <a:lvl4pPr marL="1714500" indent="-342900">
              <a:buFont typeface="Arial" pitchFamily="34" charset="0"/>
              <a:buChar char="•"/>
              <a:defRPr sz="2400">
                <a:latin typeface="Calibri"/>
                <a:cs typeface="Calibri"/>
              </a:defRPr>
            </a:lvl4pPr>
            <a:lvl5pPr marL="2171700" indent="-342900">
              <a:buFont typeface="Arial" pitchFamily="34" charset="0"/>
              <a:buChar char="•"/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5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88177" y="632671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Presentation - Title</a:t>
            </a:r>
          </a:p>
        </p:txBody>
      </p:sp>
    </p:spTree>
    <p:extLst>
      <p:ext uri="{BB962C8B-B14F-4D97-AF65-F5344CB8AC3E}">
        <p14:creationId xmlns:p14="http://schemas.microsoft.com/office/powerpoint/2010/main" val="1959862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cap="all">
                <a:latin typeface="Calibri"/>
                <a:cs typeface="Calibri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36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900">
                <a:latin typeface="Calibri"/>
                <a:cs typeface="Calibri"/>
              </a:defRPr>
            </a:lvl1pPr>
            <a:lvl2pPr marL="800100" indent="-342900">
              <a:buFont typeface="Arial" pitchFamily="34" charset="0"/>
              <a:buChar char="•"/>
              <a:defRPr sz="2500">
                <a:latin typeface="Calibri"/>
                <a:cs typeface="Calibri"/>
              </a:defRPr>
            </a:lvl2pPr>
            <a:lvl3pPr marL="1257300" indent="-342900">
              <a:buFont typeface="Arial" pitchFamily="34" charset="0"/>
              <a:buChar char="•"/>
              <a:defRPr sz="2500">
                <a:latin typeface="Calibri"/>
                <a:cs typeface="Calibri"/>
              </a:defRPr>
            </a:lvl3pPr>
            <a:lvl4pPr marL="1714500" indent="-342900">
              <a:buFont typeface="Arial" pitchFamily="34" charset="0"/>
              <a:buChar char="•"/>
              <a:defRPr sz="2500">
                <a:latin typeface="Calibri"/>
                <a:cs typeface="Calibri"/>
              </a:defRPr>
            </a:lvl4pPr>
            <a:lvl5pPr marL="2171700" indent="-342900">
              <a:buFont typeface="Arial" pitchFamily="34" charset="0"/>
              <a:buChar char="•"/>
              <a:defRPr sz="2500">
                <a:latin typeface="Calibri"/>
                <a:cs typeface="Calibri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88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040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v_monster_skar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338"/>
          <a:stretch/>
        </p:blipFill>
        <p:spPr>
          <a:xfrm>
            <a:off x="-1" y="2665219"/>
            <a:ext cx="12192001" cy="4209276"/>
          </a:xfrm>
          <a:prstGeom prst="rect">
            <a:avLst/>
          </a:prstGeom>
        </p:spPr>
      </p:pic>
      <p:sp>
        <p:nvSpPr>
          <p:cNvPr id="2" name="textruta 1"/>
          <p:cNvSpPr txBox="1"/>
          <p:nvPr userDrawn="1"/>
        </p:nvSpPr>
        <p:spPr>
          <a:xfrm>
            <a:off x="1261664" y="2600964"/>
            <a:ext cx="7054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latin typeface="Calibri"/>
                <a:cs typeface="Calibri"/>
              </a:rPr>
              <a:t>WWW.SVENSKELEKTRONIK.SE</a:t>
            </a:r>
          </a:p>
        </p:txBody>
      </p:sp>
    </p:spTree>
    <p:extLst>
      <p:ext uri="{BB962C8B-B14F-4D97-AF65-F5344CB8AC3E}">
        <p14:creationId xmlns:p14="http://schemas.microsoft.com/office/powerpoint/2010/main" val="380461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726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265084" y="6164263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2013-04-26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>
          <a:xfrm>
            <a:off x="9499600" y="6164263"/>
            <a:ext cx="2362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615791-E0CB-4792-AF31-623724786E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5199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5"/>
          <a:stretch/>
        </p:blipFill>
        <p:spPr>
          <a:xfrm>
            <a:off x="-39757" y="-16042"/>
            <a:ext cx="12260302" cy="689008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4B9F-D415-1645-8BC8-A0A869AA2175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1B9B-5B24-E148-8473-84AB1F21D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22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2066192"/>
            <a:ext cx="5181600" cy="411077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2066192"/>
            <a:ext cx="5181600" cy="411077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4B9F-D415-1645-8BC8-A0A869AA2175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1B9B-5B24-E148-8473-84AB1F21D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98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4B9F-D415-1645-8BC8-A0A869AA2175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1B9B-5B24-E148-8473-84AB1F21D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2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4B9F-D415-1645-8BC8-A0A869AA2175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1B9B-5B24-E148-8473-84AB1F21D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3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4B9F-D415-1645-8BC8-A0A869AA2175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1B9B-5B24-E148-8473-84AB1F21D2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99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22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34126"/>
            <a:ext cx="2844800" cy="365125"/>
          </a:xfrm>
        </p:spPr>
        <p:txBody>
          <a:bodyPr/>
          <a:lstStyle/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60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2" t="10062" r="4902" b="82257"/>
          <a:stretch/>
        </p:blipFill>
        <p:spPr>
          <a:xfrm>
            <a:off x="-637244" y="6279596"/>
            <a:ext cx="12829244" cy="620527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066192"/>
            <a:ext cx="10515600" cy="412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4B9F-D415-1645-8BC8-A0A869AA2175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01B9B-5B24-E148-8473-84AB1F21D2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rubrik 1"/>
          <p:cNvSpPr txBox="1">
            <a:spLocks/>
          </p:cNvSpPr>
          <p:nvPr userDrawn="1"/>
        </p:nvSpPr>
        <p:spPr>
          <a:xfrm>
            <a:off x="9381393" y="6321722"/>
            <a:ext cx="2810608" cy="53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1F667C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sv-SE" sz="1200" b="0" dirty="0">
                <a:solidFill>
                  <a:schemeClr val="bg1"/>
                </a:solidFill>
              </a:rPr>
              <a:t>SMARTAREELEKTRONIKSYSTEM.SE</a:t>
            </a:r>
          </a:p>
        </p:txBody>
      </p:sp>
    </p:spTree>
    <p:extLst>
      <p:ext uri="{BB962C8B-B14F-4D97-AF65-F5344CB8AC3E}">
        <p14:creationId xmlns:p14="http://schemas.microsoft.com/office/powerpoint/2010/main" val="84228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B714-369C-4333-9CB4-66FAA22950BD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7B34-05A2-4DC0-B55C-78EF3597E2C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design_colour_liggande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5424"/>
            <a:ext cx="12192000" cy="452577"/>
          </a:xfrm>
          <a:prstGeom prst="rect">
            <a:avLst/>
          </a:prstGeom>
        </p:spPr>
      </p:pic>
      <p:sp>
        <p:nvSpPr>
          <p:cNvPr id="8" name="Platshållare för rubrik 1"/>
          <p:cNvSpPr txBox="1">
            <a:spLocks/>
          </p:cNvSpPr>
          <p:nvPr/>
        </p:nvSpPr>
        <p:spPr>
          <a:xfrm>
            <a:off x="7095068" y="6352700"/>
            <a:ext cx="4700345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1F667C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sv-SE" sz="1200" b="0" dirty="0">
                <a:solidFill>
                  <a:srgbClr val="FFFFFF"/>
                </a:solidFill>
              </a:rPr>
              <a:t>WWW.SMARTAREELEKTRONIKSYSTEM.SE</a:t>
            </a:r>
          </a:p>
        </p:txBody>
      </p:sp>
    </p:spTree>
    <p:extLst>
      <p:ext uri="{BB962C8B-B14F-4D97-AF65-F5344CB8AC3E}">
        <p14:creationId xmlns:p14="http://schemas.microsoft.com/office/powerpoint/2010/main" val="97666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1F667C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F667C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73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endParaRPr lang="sv-SE" dirty="0"/>
          </a:p>
        </p:txBody>
      </p:sp>
      <p:sp>
        <p:nvSpPr>
          <p:cNvPr id="12" name="textruta 11"/>
          <p:cNvSpPr txBox="1"/>
          <p:nvPr userDrawn="1"/>
        </p:nvSpPr>
        <p:spPr>
          <a:xfrm>
            <a:off x="609600" y="6372540"/>
            <a:ext cx="1760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i="0" dirty="0" err="1">
                <a:solidFill>
                  <a:schemeClr val="tx1"/>
                </a:solidFill>
                <a:latin typeface="Calibri"/>
                <a:cs typeface="Calibri"/>
              </a:rPr>
              <a:t>www.svenskelektronik.se</a:t>
            </a:r>
            <a:endParaRPr lang="sv-SE" sz="1200" b="0" i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Bildobjekt 3" descr="Logo_svensk_elektronik_ny_liggande_sv_el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04" y="6021221"/>
            <a:ext cx="3269296" cy="6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itchFamily="34" charset="0"/>
        <a:buChar char="•"/>
        <a:defRPr sz="25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4E4065-433A-4015-A927-8119DEE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499"/>
            <a:ext cx="10972800" cy="3568210"/>
          </a:xfrm>
        </p:spPr>
        <p:txBody>
          <a:bodyPr>
            <a:normAutofit fontScale="90000"/>
          </a:bodyPr>
          <a:lstStyle/>
          <a:p>
            <a:pPr algn="ctr"/>
            <a:br>
              <a:rPr lang="sv-SE" b="1" dirty="0">
                <a:solidFill>
                  <a:srgbClr val="009999"/>
                </a:solidFill>
              </a:rPr>
            </a:br>
            <a:r>
              <a:rPr lang="sv-SE" b="1" cap="none" dirty="0">
                <a:solidFill>
                  <a:srgbClr val="1F667C"/>
                </a:solidFill>
                <a:latin typeface="Rockwell"/>
              </a:rPr>
              <a:t>SMARTARE ELEKTRONIKSYSTEM</a:t>
            </a:r>
            <a:br>
              <a:rPr lang="sv-SE" dirty="0"/>
            </a:br>
            <a:r>
              <a:rPr lang="sv-SE" b="1" dirty="0">
                <a:solidFill>
                  <a:srgbClr val="009999"/>
                </a:solidFill>
              </a:rPr>
              <a:t>Värdekedjaprojekt</a:t>
            </a:r>
            <a:br>
              <a:rPr lang="sv-SE" b="1" dirty="0">
                <a:solidFill>
                  <a:srgbClr val="009999"/>
                </a:solidFill>
              </a:rPr>
            </a:br>
            <a:br>
              <a:rPr lang="sv-SE" dirty="0"/>
            </a:br>
            <a:r>
              <a:rPr lang="sv-SE" sz="4000" dirty="0"/>
              <a:t>Workshop på Svensk Elektroniks </a:t>
            </a:r>
            <a:r>
              <a:rPr lang="sv-SE" sz="4000" dirty="0" err="1"/>
              <a:t>vårstämma</a:t>
            </a:r>
            <a:r>
              <a:rPr lang="sv-SE" sz="4000" dirty="0"/>
              <a:t> 20190523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E3902DB-21FB-42BF-A9D7-43D32AB0FB28}"/>
              </a:ext>
            </a:extLst>
          </p:cNvPr>
          <p:cNvSpPr/>
          <p:nvPr/>
        </p:nvSpPr>
        <p:spPr>
          <a:xfrm>
            <a:off x="1524000" y="3709950"/>
            <a:ext cx="93170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sv-SE" dirty="0">
              <a:solidFill>
                <a:prstClr val="black"/>
              </a:solidFill>
              <a:latin typeface="Arial"/>
            </a:endParaRPr>
          </a:p>
          <a:p>
            <a:pPr algn="ctr" defTabSz="457200"/>
            <a:r>
              <a:rPr lang="sv-SE" sz="2400" dirty="0">
                <a:solidFill>
                  <a:prstClr val="black"/>
                </a:solidFill>
                <a:latin typeface="Arial"/>
              </a:rPr>
              <a:t>Moderator </a:t>
            </a:r>
          </a:p>
          <a:p>
            <a:pPr algn="ctr" defTabSz="457200"/>
            <a:r>
              <a:rPr lang="sv-SE" sz="2400" dirty="0">
                <a:solidFill>
                  <a:prstClr val="black"/>
                </a:solidFill>
                <a:latin typeface="Arial"/>
              </a:rPr>
              <a:t>Maria Månsson 	</a:t>
            </a:r>
          </a:p>
          <a:p>
            <a:pPr algn="ctr" defTabSz="457200"/>
            <a:r>
              <a:rPr lang="sv-SE" sz="2400" dirty="0">
                <a:solidFill>
                  <a:prstClr val="black"/>
                </a:solidFill>
                <a:latin typeface="Arial"/>
              </a:rPr>
              <a:t>Styrelseledamot Smartare Elektroniksystem</a:t>
            </a:r>
          </a:p>
          <a:p>
            <a:pPr algn="ctr" defTabSz="457200"/>
            <a:r>
              <a:rPr lang="sv-SE" sz="2400" dirty="0">
                <a:solidFill>
                  <a:prstClr val="black"/>
                </a:solidFill>
                <a:latin typeface="Arial"/>
              </a:rPr>
              <a:t>	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ordf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Värdekedjarådet</a:t>
            </a:r>
          </a:p>
        </p:txBody>
      </p:sp>
    </p:spTree>
    <p:extLst>
      <p:ext uri="{BB962C8B-B14F-4D97-AF65-F5344CB8AC3E}">
        <p14:creationId xmlns:p14="http://schemas.microsoft.com/office/powerpoint/2010/main" val="253297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D49624-87B1-4F0E-8F13-61D6BE50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Värdekedjan förbättringspotential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0BA7A-41C6-42C1-83ED-84E866DCA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UPPNÅR VI ÖKAD KONKURRENSKRAFT genom förbättringar i värdekedjan?</a:t>
            </a:r>
          </a:p>
          <a:p>
            <a:r>
              <a:rPr lang="sv-SE" dirty="0"/>
              <a:t>Vilket arbete krävs för att uppnå detta?</a:t>
            </a:r>
          </a:p>
          <a:p>
            <a:r>
              <a:rPr lang="sv-SE" dirty="0"/>
              <a:t>På vilket sätt kan det arbetet utföras, helt eller delvis, inom projekt i Smartare Elektroniksystem?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870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0" y="0"/>
            <a:ext cx="12192000" cy="63392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2537" y="2506845"/>
            <a:ext cx="2586925" cy="1325563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408407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88821"/>
          </a:xfrm>
        </p:spPr>
        <p:txBody>
          <a:bodyPr/>
          <a:lstStyle/>
          <a:p>
            <a:r>
              <a:rPr lang="sv-SE" dirty="0"/>
              <a:t>SMARTARE ELEKTRONIKSYSTEM</a:t>
            </a:r>
          </a:p>
        </p:txBody>
      </p:sp>
      <p:grpSp>
        <p:nvGrpSpPr>
          <p:cNvPr id="4" name="Grupp 3"/>
          <p:cNvGrpSpPr>
            <a:grpSpLocks noChangeAspect="1"/>
          </p:cNvGrpSpPr>
          <p:nvPr/>
        </p:nvGrpSpPr>
        <p:grpSpPr>
          <a:xfrm>
            <a:off x="1981200" y="1600200"/>
            <a:ext cx="7815422" cy="4131129"/>
            <a:chOff x="2044005" y="1610374"/>
            <a:chExt cx="7772612" cy="4108503"/>
          </a:xfrm>
        </p:grpSpPr>
        <p:grpSp>
          <p:nvGrpSpPr>
            <p:cNvPr id="5" name="Grupp 4"/>
            <p:cNvGrpSpPr/>
            <p:nvPr/>
          </p:nvGrpSpPr>
          <p:grpSpPr>
            <a:xfrm>
              <a:off x="4290816" y="4901701"/>
              <a:ext cx="4559300" cy="476212"/>
              <a:chOff x="4290816" y="4901700"/>
              <a:chExt cx="4559300" cy="491711"/>
            </a:xfrm>
          </p:grpSpPr>
          <p:cxnSp>
            <p:nvCxnSpPr>
              <p:cNvPr id="22" name="Rak pil 21"/>
              <p:cNvCxnSpPr/>
              <p:nvPr/>
            </p:nvCxnSpPr>
            <p:spPr>
              <a:xfrm flipV="1">
                <a:off x="4290816" y="4901700"/>
                <a:ext cx="12700" cy="491711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ak pil 22"/>
              <p:cNvCxnSpPr/>
              <p:nvPr/>
            </p:nvCxnSpPr>
            <p:spPr>
              <a:xfrm flipV="1">
                <a:off x="6538716" y="4901700"/>
                <a:ext cx="12700" cy="491711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ak pil 23"/>
              <p:cNvCxnSpPr/>
              <p:nvPr/>
            </p:nvCxnSpPr>
            <p:spPr>
              <a:xfrm flipV="1">
                <a:off x="8837416" y="4901700"/>
                <a:ext cx="12700" cy="491711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Rak 5"/>
            <p:cNvCxnSpPr/>
            <p:nvPr/>
          </p:nvCxnSpPr>
          <p:spPr>
            <a:xfrm>
              <a:off x="4290816" y="3719571"/>
              <a:ext cx="4586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6"/>
            <p:cNvCxnSpPr>
              <a:stCxn id="17" idx="0"/>
            </p:cNvCxnSpPr>
            <p:nvPr/>
          </p:nvCxnSpPr>
          <p:spPr>
            <a:xfrm flipV="1">
              <a:off x="4303516" y="3719571"/>
              <a:ext cx="0" cy="282387"/>
            </a:xfrm>
            <a:prstGeom prst="line">
              <a:avLst/>
            </a:prstGeom>
            <a:ln w="41275"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>
              <a:endCxn id="14" idx="0"/>
            </p:cNvCxnSpPr>
            <p:nvPr/>
          </p:nvCxnSpPr>
          <p:spPr>
            <a:xfrm flipH="1">
              <a:off x="6582696" y="3467277"/>
              <a:ext cx="4" cy="534681"/>
            </a:xfrm>
            <a:prstGeom prst="line">
              <a:avLst/>
            </a:prstGeom>
            <a:ln w="41275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/>
            <p:cNvCxnSpPr>
              <a:endCxn id="13" idx="1"/>
            </p:cNvCxnSpPr>
            <p:nvPr/>
          </p:nvCxnSpPr>
          <p:spPr>
            <a:xfrm>
              <a:off x="7543795" y="1993616"/>
              <a:ext cx="605387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>
              <a:off x="8861876" y="3719571"/>
              <a:ext cx="0" cy="282387"/>
            </a:xfrm>
            <a:prstGeom prst="line">
              <a:avLst/>
            </a:prstGeom>
            <a:ln w="41275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>
              <a:stCxn id="15" idx="0"/>
            </p:cNvCxnSpPr>
            <p:nvPr/>
          </p:nvCxnSpPr>
          <p:spPr>
            <a:xfrm flipV="1">
              <a:off x="6582700" y="2269282"/>
              <a:ext cx="0" cy="4315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 med rundade hörn 11"/>
            <p:cNvSpPr/>
            <p:nvPr/>
          </p:nvSpPr>
          <p:spPr>
            <a:xfrm>
              <a:off x="5627959" y="1610376"/>
              <a:ext cx="1909482" cy="76648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Programstyrelse</a:t>
              </a:r>
            </a:p>
          </p:txBody>
        </p:sp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182" y="1689804"/>
              <a:ext cx="1667435" cy="607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ktangel med rundade hörn 13"/>
            <p:cNvSpPr/>
            <p:nvPr/>
          </p:nvSpPr>
          <p:spPr>
            <a:xfrm>
              <a:off x="5627955" y="4001958"/>
              <a:ext cx="1909482" cy="89974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Programråd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Excellens</a:t>
              </a:r>
            </a:p>
          </p:txBody>
        </p:sp>
        <p:sp>
          <p:nvSpPr>
            <p:cNvPr id="15" name="Rektangel med rundade hörn 14"/>
            <p:cNvSpPr/>
            <p:nvPr/>
          </p:nvSpPr>
          <p:spPr>
            <a:xfrm>
              <a:off x="5627959" y="2700795"/>
              <a:ext cx="1909482" cy="76648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Programkontor</a:t>
              </a:r>
            </a:p>
          </p:txBody>
        </p:sp>
        <p:sp>
          <p:nvSpPr>
            <p:cNvPr id="16" name="Rektangel med rundade hörn 15"/>
            <p:cNvSpPr/>
            <p:nvPr/>
          </p:nvSpPr>
          <p:spPr>
            <a:xfrm rot="16200000">
              <a:off x="398346" y="3256033"/>
              <a:ext cx="4108503" cy="81718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Behovsägare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7" name="Rektangel med rundade hörn 16"/>
            <p:cNvSpPr/>
            <p:nvPr/>
          </p:nvSpPr>
          <p:spPr>
            <a:xfrm>
              <a:off x="3348775" y="4001958"/>
              <a:ext cx="1909482" cy="89974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Programråd</a:t>
              </a:r>
              <a:b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Värdekedja</a:t>
              </a:r>
            </a:p>
          </p:txBody>
        </p:sp>
        <p:sp>
          <p:nvSpPr>
            <p:cNvPr id="18" name="Rektangel med rundade hörn 17"/>
            <p:cNvSpPr/>
            <p:nvPr/>
          </p:nvSpPr>
          <p:spPr>
            <a:xfrm>
              <a:off x="7907135" y="4001958"/>
              <a:ext cx="1909482" cy="89974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Programråd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Kompetens</a:t>
              </a:r>
            </a:p>
          </p:txBody>
        </p:sp>
        <p:cxnSp>
          <p:nvCxnSpPr>
            <p:cNvPr id="19" name="Rak 18"/>
            <p:cNvCxnSpPr/>
            <p:nvPr/>
          </p:nvCxnSpPr>
          <p:spPr>
            <a:xfrm flipV="1">
              <a:off x="2861191" y="5377912"/>
              <a:ext cx="6000685" cy="15499"/>
            </a:xfrm>
            <a:prstGeom prst="line">
              <a:avLst/>
            </a:prstGeom>
            <a:ln w="50800"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>
              <a:off x="2861191" y="1985142"/>
              <a:ext cx="2766764" cy="2343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 20"/>
            <p:cNvCxnSpPr/>
            <p:nvPr/>
          </p:nvCxnSpPr>
          <p:spPr>
            <a:xfrm>
              <a:off x="2854841" y="3077342"/>
              <a:ext cx="2766764" cy="2343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ktangel med rundade hörn 24"/>
          <p:cNvSpPr/>
          <p:nvPr/>
        </p:nvSpPr>
        <p:spPr>
          <a:xfrm>
            <a:off x="3293156" y="4012746"/>
            <a:ext cx="1919999" cy="90469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Programråd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Värdekedja</a:t>
            </a:r>
          </a:p>
        </p:txBody>
      </p:sp>
    </p:spTree>
    <p:extLst>
      <p:ext uri="{BB962C8B-B14F-4D97-AF65-F5344CB8AC3E}">
        <p14:creationId xmlns:p14="http://schemas.microsoft.com/office/powerpoint/2010/main" val="8700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22084" y="1690688"/>
            <a:ext cx="5811223" cy="584187"/>
          </a:xfrm>
        </p:spPr>
        <p:txBody>
          <a:bodyPr>
            <a:normAutofit fontScale="90000"/>
          </a:bodyPr>
          <a:lstStyle/>
          <a:p>
            <a:r>
              <a:rPr lang="sv-SE"/>
              <a:t>Effektiva värdekedjor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22085" y="2389734"/>
            <a:ext cx="5982549" cy="3398332"/>
          </a:xfrm>
        </p:spPr>
        <p:txBody>
          <a:bodyPr>
            <a:normAutofit fontScale="62500" lnSpcReduction="20000"/>
          </a:bodyPr>
          <a:lstStyle/>
          <a:p>
            <a:r>
              <a:rPr lang="sv-SE"/>
              <a:t>Alla länkar i kedjan behövs</a:t>
            </a:r>
          </a:p>
          <a:p>
            <a:r>
              <a:rPr lang="sv-SE"/>
              <a:t>Kunskapsöverföring</a:t>
            </a:r>
          </a:p>
          <a:p>
            <a:r>
              <a:rPr lang="sv-SE"/>
              <a:t>Större samverkan mellan aktörer i hela värdekedjan</a:t>
            </a:r>
          </a:p>
          <a:p>
            <a:pPr lvl="1"/>
            <a:r>
              <a:rPr lang="sv-SE"/>
              <a:t>Forskning</a:t>
            </a:r>
          </a:p>
          <a:p>
            <a:pPr lvl="1"/>
            <a:r>
              <a:rPr lang="sv-SE"/>
              <a:t>Teknikutveckling</a:t>
            </a:r>
          </a:p>
          <a:p>
            <a:pPr lvl="1"/>
            <a:r>
              <a:rPr lang="sv-SE"/>
              <a:t>Tillverkare</a:t>
            </a:r>
          </a:p>
          <a:p>
            <a:pPr lvl="1"/>
            <a:r>
              <a:rPr lang="sv-SE"/>
              <a:t>Distribution</a:t>
            </a:r>
          </a:p>
          <a:p>
            <a:r>
              <a:rPr lang="sv-SE"/>
              <a:t>Ställer nya krav på:</a:t>
            </a:r>
          </a:p>
          <a:p>
            <a:pPr lvl="1"/>
            <a:r>
              <a:rPr lang="sv-SE"/>
              <a:t>Överblick</a:t>
            </a:r>
          </a:p>
          <a:p>
            <a:pPr lvl="1"/>
            <a:r>
              <a:rPr lang="sv-SE"/>
              <a:t>Beställarkompetens</a:t>
            </a:r>
          </a:p>
          <a:p>
            <a:pPr lvl="1"/>
            <a:r>
              <a:rPr lang="sv-SE"/>
              <a:t>Kommunikation</a:t>
            </a:r>
          </a:p>
          <a:p>
            <a:pPr lvl="1"/>
            <a:r>
              <a:rPr lang="sv-SE"/>
              <a:t>Kommersialisering</a:t>
            </a:r>
          </a:p>
          <a:p>
            <a:pPr lvl="1"/>
            <a:endParaRPr lang="sv-SE"/>
          </a:p>
          <a:p>
            <a:pPr lvl="1"/>
            <a:endParaRPr lang="sv-SE" dirty="0"/>
          </a:p>
        </p:txBody>
      </p:sp>
      <p:pic>
        <p:nvPicPr>
          <p:cNvPr id="4" name="Bildobjekt 3" descr="shutterstock_95918008_bl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634" y="1594435"/>
            <a:ext cx="3306167" cy="45317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42" y="1594435"/>
            <a:ext cx="36207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96D3BD7-1CBB-46EF-BB31-65BB07585975}"/>
              </a:ext>
            </a:extLst>
          </p:cNvPr>
          <p:cNvSpPr/>
          <p:nvPr/>
        </p:nvSpPr>
        <p:spPr>
          <a:xfrm>
            <a:off x="922084" y="526935"/>
            <a:ext cx="2955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solidFill>
                  <a:srgbClr val="20667C"/>
                </a:solidFill>
                <a:latin typeface="Rockwell" charset="0"/>
              </a:rPr>
              <a:t>BAKGRUND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15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2F752-B2B1-4B8D-94D6-52B767DE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HANDBOKEN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3333B88-36A3-4EDA-B9C1-E34A7ADC6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07" t="14501" b="9052"/>
          <a:stretch/>
        </p:blipFill>
        <p:spPr>
          <a:xfrm>
            <a:off x="4364531" y="365125"/>
            <a:ext cx="7279570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BILAGOR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27" y="1848734"/>
            <a:ext cx="2619943" cy="370553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14" y="1854823"/>
            <a:ext cx="2615637" cy="369944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96" y="1848734"/>
            <a:ext cx="2623084" cy="370997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9627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>
          <a:xfrm>
            <a:off x="0" y="0"/>
            <a:ext cx="12192000" cy="632166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MÅL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sv-SE" dirty="0">
                <a:solidFill>
                  <a:schemeClr val="bg1"/>
                </a:solidFill>
              </a:rPr>
              <a:t>Tydliga och enhetligt utformade underlag som effektiviserar dialogen mellan konstruktör och tillverkare samt kvalitetssäkrar beställningsprocessen. 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2800" dirty="0">
                <a:solidFill>
                  <a:schemeClr val="bg1"/>
                </a:solidFill>
              </a:rPr>
              <a:t>Minska kostnader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chemeClr val="bg1"/>
                </a:solidFill>
              </a:rPr>
              <a:t> Effektivisera arbetet </a:t>
            </a:r>
            <a:r>
              <a:rPr lang="mr-IN" sz="2800" dirty="0">
                <a:solidFill>
                  <a:schemeClr val="bg1"/>
                </a:solidFill>
              </a:rPr>
              <a:t>–</a:t>
            </a:r>
            <a:r>
              <a:rPr lang="sv-SE" sz="2800" dirty="0">
                <a:solidFill>
                  <a:schemeClr val="bg1"/>
                </a:solidFill>
              </a:rPr>
              <a:t> minska tidsförluster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v-SE" sz="2800" dirty="0">
                <a:solidFill>
                  <a:schemeClr val="bg1"/>
                </a:solidFill>
              </a:rPr>
              <a:t> Öka kvalitet och tillförlitlighet i de tillverkade produkterna</a:t>
            </a:r>
          </a:p>
          <a:p>
            <a:pPr>
              <a:buClr>
                <a:schemeClr val="bg1"/>
              </a:buClr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6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" y="0"/>
            <a:ext cx="12192000" cy="6326068"/>
          </a:xfrm>
          <a:prstGeom prst="rect">
            <a:avLst/>
          </a:prstGeom>
          <a:gradFill flip="none" rotWithShape="1">
            <a:gsLst>
              <a:gs pos="0">
                <a:srgbClr val="433953"/>
              </a:gs>
              <a:gs pos="33000">
                <a:srgbClr val="003946"/>
              </a:gs>
              <a:gs pos="100000">
                <a:srgbClr val="315A6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1. INTRESSENTER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1.1 Produktägare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1.2 Utvecklare		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1.3 Tillverkare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89" y="1603202"/>
            <a:ext cx="5660226" cy="41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6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48B50B-9BD2-4806-BE62-84CB5421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ARBETSGRUPPEN in action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06B6583-B3FC-4516-A8BB-C069ECDB6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3981"/>
            <a:ext cx="7337777" cy="4127500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E898CEA-CDC1-4D1B-8A95-36F024A79BC0}"/>
              </a:ext>
            </a:extLst>
          </p:cNvPr>
          <p:cNvSpPr/>
          <p:nvPr/>
        </p:nvSpPr>
        <p:spPr>
          <a:xfrm>
            <a:off x="8175978" y="1943981"/>
            <a:ext cx="3864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·· Atlas Copco AB</a:t>
            </a:r>
          </a:p>
          <a:p>
            <a:r>
              <a:rPr lang="sv-SE" dirty="0"/>
              <a:t>·· EK Power Solutions AB</a:t>
            </a:r>
          </a:p>
          <a:p>
            <a:r>
              <a:rPr lang="sv-SE" dirty="0"/>
              <a:t>·· Eskilstuna Elektronikpartner AB</a:t>
            </a:r>
          </a:p>
          <a:p>
            <a:r>
              <a:rPr lang="sv-SE" dirty="0"/>
              <a:t>·· Frikab AB</a:t>
            </a:r>
          </a:p>
          <a:p>
            <a:r>
              <a:rPr lang="sv-SE" dirty="0"/>
              <a:t>·· Inission AB</a:t>
            </a:r>
          </a:p>
          <a:p>
            <a:r>
              <a:rPr lang="sv-SE" dirty="0"/>
              <a:t>·· Mycronic AB</a:t>
            </a:r>
          </a:p>
          <a:p>
            <a:r>
              <a:rPr lang="sv-SE" dirty="0"/>
              <a:t>·· NCAB Group</a:t>
            </a:r>
          </a:p>
          <a:p>
            <a:r>
              <a:rPr lang="sv-SE" dirty="0"/>
              <a:t>·· Note AB</a:t>
            </a:r>
          </a:p>
          <a:p>
            <a:r>
              <a:rPr lang="sv-SE" dirty="0"/>
              <a:t>·· </a:t>
            </a:r>
            <a:r>
              <a:rPr lang="sv-SE" dirty="0" err="1"/>
              <a:t>Orbit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AB</a:t>
            </a:r>
          </a:p>
          <a:p>
            <a:r>
              <a:rPr lang="sv-SE" dirty="0"/>
              <a:t>·· Prevas AB</a:t>
            </a:r>
          </a:p>
          <a:p>
            <a:r>
              <a:rPr lang="sv-SE" dirty="0"/>
              <a:t>·· </a:t>
            </a:r>
            <a:r>
              <a:rPr lang="sv-SE" dirty="0" err="1"/>
              <a:t>Swerea</a:t>
            </a:r>
            <a:r>
              <a:rPr lang="sv-SE" dirty="0"/>
              <a:t> IVF</a:t>
            </a:r>
          </a:p>
          <a:p>
            <a:r>
              <a:rPr lang="sv-SE" dirty="0"/>
              <a:t>·· ÅF Digital Solutions AB</a:t>
            </a:r>
          </a:p>
        </p:txBody>
      </p:sp>
    </p:spTree>
    <p:extLst>
      <p:ext uri="{BB962C8B-B14F-4D97-AF65-F5344CB8AC3E}">
        <p14:creationId xmlns:p14="http://schemas.microsoft.com/office/powerpoint/2010/main" val="19536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16D998-EBB0-4CDA-83A5-0D9CDBEC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Vägen framåt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BB9C41-74AD-407D-8830-E1472A6F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/>
              <a:t>Handboken 2.0 (snart klar </a:t>
            </a:r>
            <a:r>
              <a:rPr lang="sv-SE" sz="4000" dirty="0">
                <a:sym typeface="Wingdings" panose="05000000000000000000" pitchFamily="2" charset="2"/>
              </a:rPr>
              <a:t>)</a:t>
            </a:r>
          </a:p>
          <a:p>
            <a:r>
              <a:rPr lang="sv-SE" sz="4000" dirty="0">
                <a:sym typeface="Wingdings" panose="05000000000000000000" pitchFamily="2" charset="2"/>
              </a:rPr>
              <a:t>Handboken 3.0 4.0 …</a:t>
            </a:r>
          </a:p>
          <a:p>
            <a:r>
              <a:rPr lang="sv-SE" sz="4000" dirty="0">
                <a:sym typeface="Wingdings" panose="05000000000000000000" pitchFamily="2" charset="2"/>
              </a:rPr>
              <a:t>HELT NYA IDEER???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0988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martare Elektroni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667C"/>
      </a:accent1>
      <a:accent2>
        <a:srgbClr val="577F93"/>
      </a:accent2>
      <a:accent3>
        <a:srgbClr val="A3136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CT_ECS_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Svensk elektronik">
      <a:dk1>
        <a:sysClr val="windowText" lastClr="000000"/>
      </a:dk1>
      <a:lt1>
        <a:sysClr val="window" lastClr="FFFFFF"/>
      </a:lt1>
      <a:dk2>
        <a:srgbClr val="14387F"/>
      </a:dk2>
      <a:lt2>
        <a:srgbClr val="FFFFFF"/>
      </a:lt2>
      <a:accent1>
        <a:srgbClr val="FDC100"/>
      </a:accent1>
      <a:accent2>
        <a:srgbClr val="14387F"/>
      </a:accent2>
      <a:accent3>
        <a:srgbClr val="000000"/>
      </a:accent3>
      <a:accent4>
        <a:srgbClr val="32569D"/>
      </a:accent4>
      <a:accent5>
        <a:srgbClr val="5074BB"/>
      </a:accent5>
      <a:accent6>
        <a:srgbClr val="A61F59"/>
      </a:accent6>
      <a:hlink>
        <a:srgbClr val="14387F"/>
      </a:hlink>
      <a:folHlink>
        <a:srgbClr val="5074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194</Words>
  <Application>Microsoft Office PowerPoint</Application>
  <PresentationFormat>Bredbild</PresentationFormat>
  <Paragraphs>67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Rockwell</vt:lpstr>
      <vt:lpstr>Trebuchet MS</vt:lpstr>
      <vt:lpstr>Wingdings</vt:lpstr>
      <vt:lpstr>Office-tema</vt:lpstr>
      <vt:lpstr>ICT_ECS_WS</vt:lpstr>
      <vt:lpstr>Custom Design</vt:lpstr>
      <vt:lpstr> SMARTARE ELEKTRONIKSYSTEM Värdekedjaprojekt  Workshop på Svensk Elektroniks vårstämma 20190523</vt:lpstr>
      <vt:lpstr>SMARTARE ELEKTRONIKSYSTEM</vt:lpstr>
      <vt:lpstr>Effektiva värdekedjor</vt:lpstr>
      <vt:lpstr>HANDBOKEN</vt:lpstr>
      <vt:lpstr>BILAGOR</vt:lpstr>
      <vt:lpstr>MÅL</vt:lpstr>
      <vt:lpstr>1. INTRESSENTER</vt:lpstr>
      <vt:lpstr>ARBETSGRUPPEN in action</vt:lpstr>
      <vt:lpstr>Vägen framåt </vt:lpstr>
      <vt:lpstr>Värdekedjan förbättringspotential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Maria.Mansson@prevas.se</dc:creator>
  <cp:lastModifiedBy>Maria Månsson</cp:lastModifiedBy>
  <cp:revision>97</cp:revision>
  <cp:lastPrinted>2018-04-22T18:20:52Z</cp:lastPrinted>
  <dcterms:created xsi:type="dcterms:W3CDTF">2018-02-09T14:57:58Z</dcterms:created>
  <dcterms:modified xsi:type="dcterms:W3CDTF">2019-05-22T13:01:33Z</dcterms:modified>
</cp:coreProperties>
</file>